
<file path=[Content_Types].xml><?xml version="1.0" encoding="utf-8"?>
<Types xmlns="http://schemas.openxmlformats.org/package/2006/content-types">
  <!--cleaned_by_fortinet-->
  <Override PartName="/ppt/media/fortinet_alert_1.png"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4"/>
  </p:notesMasterIdLst>
  <p:sldIdLst>
    <p:sldId id="256" r:id="rId2"/>
    <p:sldId id="257" r:id="rId3"/>
    <p:sldId id="258" r:id="rId4"/>
    <p:sldId id="281" r:id="rId5"/>
    <p:sldId id="259" r:id="rId6"/>
    <p:sldId id="282" r:id="rId7"/>
    <p:sldId id="260" r:id="rId8"/>
    <p:sldId id="265" r:id="rId9"/>
    <p:sldId id="262" r:id="rId10"/>
    <p:sldId id="266" r:id="rId11"/>
    <p:sldId id="286" r:id="rId12"/>
    <p:sldId id="267" r:id="rId13"/>
    <p:sldId id="261" r:id="rId14"/>
    <p:sldId id="283" r:id="rId15"/>
    <p:sldId id="263" r:id="rId16"/>
    <p:sldId id="287" r:id="rId17"/>
    <p:sldId id="268" r:id="rId18"/>
    <p:sldId id="269" r:id="rId19"/>
    <p:sldId id="270" r:id="rId20"/>
    <p:sldId id="271" r:id="rId21"/>
    <p:sldId id="272" r:id="rId22"/>
    <p:sldId id="284" r:id="rId23"/>
    <p:sldId id="273" r:id="rId24"/>
    <p:sldId id="285" r:id="rId25"/>
    <p:sldId id="275" r:id="rId26"/>
    <p:sldId id="288" r:id="rId27"/>
    <p:sldId id="274" r:id="rId28"/>
    <p:sldId id="276" r:id="rId29"/>
    <p:sldId id="277" r:id="rId30"/>
    <p:sldId id="278" r:id="rId31"/>
    <p:sldId id="279"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1664" autoAdjust="0"/>
  </p:normalViewPr>
  <p:slideViewPr>
    <p:cSldViewPr snapToGrid="0">
      <p:cViewPr varScale="1">
        <p:scale>
          <a:sx n="61" d="100"/>
          <a:sy n="61" d="100"/>
        </p:scale>
        <p:origin x="13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CBB35-C81A-4929-BF5E-AE3FB40ABA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IN"/>
        </a:p>
      </dgm:t>
    </dgm:pt>
    <dgm:pt modelId="{5C1D9001-B324-496F-B585-8B0F782BD06D}">
      <dgm:prSet phldrT="[Text]"/>
      <dgm:spPr/>
      <dgm:t>
        <a:bodyPr/>
        <a:lstStyle/>
        <a:p>
          <a:r>
            <a:rPr lang="en-US" dirty="0" smtClean="0"/>
            <a:t>I&amp;C Design</a:t>
          </a:r>
          <a:endParaRPr lang="en-IN" dirty="0"/>
        </a:p>
      </dgm:t>
    </dgm:pt>
    <dgm:pt modelId="{F6387FA8-A3C0-48AD-BA8B-149344005029}" type="parTrans" cxnId="{5BB5C60D-935D-41DE-B7FC-62B3780F144E}">
      <dgm:prSet/>
      <dgm:spPr/>
      <dgm:t>
        <a:bodyPr/>
        <a:lstStyle/>
        <a:p>
          <a:endParaRPr lang="en-IN"/>
        </a:p>
      </dgm:t>
    </dgm:pt>
    <dgm:pt modelId="{10C18C9A-A5E3-428B-9E42-285E6BF72144}" type="sibTrans" cxnId="{5BB5C60D-935D-41DE-B7FC-62B3780F144E}">
      <dgm:prSet/>
      <dgm:spPr/>
      <dgm:t>
        <a:bodyPr/>
        <a:lstStyle/>
        <a:p>
          <a:endParaRPr lang="en-IN"/>
        </a:p>
      </dgm:t>
    </dgm:pt>
    <dgm:pt modelId="{396ACBFD-2CDF-4E9B-A5D2-04C1DFDCA6DC}">
      <dgm:prSet phldrT="[Text]"/>
      <dgm:spPr/>
      <dgm:t>
        <a:bodyPr/>
        <a:lstStyle/>
        <a:p>
          <a:r>
            <a:rPr lang="en-US" dirty="0" smtClean="0"/>
            <a:t>Process </a:t>
          </a:r>
          <a:r>
            <a:rPr lang="en-US" dirty="0" smtClean="0"/>
            <a:t>Requirements</a:t>
          </a:r>
          <a:endParaRPr lang="en-IN" dirty="0"/>
        </a:p>
      </dgm:t>
    </dgm:pt>
    <dgm:pt modelId="{A6B5B935-8847-4DD2-9392-6270028E3C5C}" type="parTrans" cxnId="{B57C91F5-50D1-46A0-A2A0-DF23E7D41AED}">
      <dgm:prSet/>
      <dgm:spPr/>
      <dgm:t>
        <a:bodyPr/>
        <a:lstStyle/>
        <a:p>
          <a:endParaRPr lang="en-IN"/>
        </a:p>
      </dgm:t>
    </dgm:pt>
    <dgm:pt modelId="{3843BA44-A7E8-4DEF-B265-DA77D380802E}" type="sibTrans" cxnId="{B57C91F5-50D1-46A0-A2A0-DF23E7D41AED}">
      <dgm:prSet/>
      <dgm:spPr/>
      <dgm:t>
        <a:bodyPr/>
        <a:lstStyle/>
        <a:p>
          <a:endParaRPr lang="en-IN"/>
        </a:p>
      </dgm:t>
    </dgm:pt>
    <dgm:pt modelId="{AD66ECCD-04E2-4DA1-9C26-3264D0D94C55}">
      <dgm:prSet phldrT="[Text]"/>
      <dgm:spPr/>
      <dgm:t>
        <a:bodyPr/>
        <a:lstStyle/>
        <a:p>
          <a:r>
            <a:rPr lang="en-US" dirty="0" smtClean="0"/>
            <a:t>Equipment Protection Requirements</a:t>
          </a:r>
          <a:endParaRPr lang="en-IN" dirty="0"/>
        </a:p>
      </dgm:t>
    </dgm:pt>
    <dgm:pt modelId="{2FFCC6F0-4D12-410A-87ED-6E8BBDAC780E}" type="parTrans" cxnId="{6160DF49-824A-433B-8452-4368FBAF3466}">
      <dgm:prSet/>
      <dgm:spPr/>
      <dgm:t>
        <a:bodyPr/>
        <a:lstStyle/>
        <a:p>
          <a:endParaRPr lang="en-IN"/>
        </a:p>
      </dgm:t>
    </dgm:pt>
    <dgm:pt modelId="{1F5BF593-A2EE-4803-92F2-5F33C5A9CBDC}" type="sibTrans" cxnId="{6160DF49-824A-433B-8452-4368FBAF3466}">
      <dgm:prSet/>
      <dgm:spPr/>
      <dgm:t>
        <a:bodyPr/>
        <a:lstStyle/>
        <a:p>
          <a:endParaRPr lang="en-IN"/>
        </a:p>
      </dgm:t>
    </dgm:pt>
    <dgm:pt modelId="{8299622A-B203-4817-A6A6-42D8AB3CD1A2}">
      <dgm:prSet phldrT="[Text]"/>
      <dgm:spPr/>
      <dgm:t>
        <a:bodyPr/>
        <a:lstStyle/>
        <a:p>
          <a:r>
            <a:rPr lang="en-US" dirty="0" smtClean="0"/>
            <a:t>Operational Requirements</a:t>
          </a:r>
          <a:endParaRPr lang="en-IN" dirty="0"/>
        </a:p>
      </dgm:t>
    </dgm:pt>
    <dgm:pt modelId="{8CD99EE2-0809-4438-9C5B-B48097F8DC87}" type="parTrans" cxnId="{03F9D07D-F009-4E53-86F6-FFDEEABC7304}">
      <dgm:prSet/>
      <dgm:spPr/>
      <dgm:t>
        <a:bodyPr/>
        <a:lstStyle/>
        <a:p>
          <a:endParaRPr lang="en-IN"/>
        </a:p>
      </dgm:t>
    </dgm:pt>
    <dgm:pt modelId="{E070FD0D-C297-4677-B4BA-FF6C661C050E}" type="sibTrans" cxnId="{03F9D07D-F009-4E53-86F6-FFDEEABC7304}">
      <dgm:prSet/>
      <dgm:spPr/>
      <dgm:t>
        <a:bodyPr/>
        <a:lstStyle/>
        <a:p>
          <a:endParaRPr lang="en-IN"/>
        </a:p>
      </dgm:t>
    </dgm:pt>
    <dgm:pt modelId="{7E639CCD-9237-4D12-B1F1-E19ECF5CA1B9}" type="pres">
      <dgm:prSet presAssocID="{6D9CBB35-C81A-4929-BF5E-AE3FB40ABAB4}" presName="cycle" presStyleCnt="0">
        <dgm:presLayoutVars>
          <dgm:chMax val="1"/>
          <dgm:dir/>
          <dgm:animLvl val="ctr"/>
          <dgm:resizeHandles val="exact"/>
        </dgm:presLayoutVars>
      </dgm:prSet>
      <dgm:spPr/>
      <dgm:t>
        <a:bodyPr/>
        <a:lstStyle/>
        <a:p>
          <a:endParaRPr lang="en-IN"/>
        </a:p>
      </dgm:t>
    </dgm:pt>
    <dgm:pt modelId="{2CB50366-7E3D-4528-8D38-AB1FBDCF76B1}" type="pres">
      <dgm:prSet presAssocID="{5C1D9001-B324-496F-B585-8B0F782BD06D}" presName="centerShape" presStyleLbl="node0" presStyleIdx="0" presStyleCnt="1"/>
      <dgm:spPr/>
      <dgm:t>
        <a:bodyPr/>
        <a:lstStyle/>
        <a:p>
          <a:endParaRPr lang="en-IN"/>
        </a:p>
      </dgm:t>
    </dgm:pt>
    <dgm:pt modelId="{5869337F-88AF-4A92-947A-33964D464233}" type="pres">
      <dgm:prSet presAssocID="{A6B5B935-8847-4DD2-9392-6270028E3C5C}" presName="parTrans" presStyleLbl="bgSibTrans2D1" presStyleIdx="0" presStyleCnt="3"/>
      <dgm:spPr/>
      <dgm:t>
        <a:bodyPr/>
        <a:lstStyle/>
        <a:p>
          <a:endParaRPr lang="en-IN"/>
        </a:p>
      </dgm:t>
    </dgm:pt>
    <dgm:pt modelId="{6B9DC9F8-1494-4131-9A82-173FC228A33A}" type="pres">
      <dgm:prSet presAssocID="{396ACBFD-2CDF-4E9B-A5D2-04C1DFDCA6DC}" presName="node" presStyleLbl="node1" presStyleIdx="0" presStyleCnt="3">
        <dgm:presLayoutVars>
          <dgm:bulletEnabled val="1"/>
        </dgm:presLayoutVars>
      </dgm:prSet>
      <dgm:spPr/>
      <dgm:t>
        <a:bodyPr/>
        <a:lstStyle/>
        <a:p>
          <a:endParaRPr lang="en-IN"/>
        </a:p>
      </dgm:t>
    </dgm:pt>
    <dgm:pt modelId="{7CD4793A-48BE-4C97-B7F5-A654AEB715E0}" type="pres">
      <dgm:prSet presAssocID="{2FFCC6F0-4D12-410A-87ED-6E8BBDAC780E}" presName="parTrans" presStyleLbl="bgSibTrans2D1" presStyleIdx="1" presStyleCnt="3"/>
      <dgm:spPr/>
      <dgm:t>
        <a:bodyPr/>
        <a:lstStyle/>
        <a:p>
          <a:endParaRPr lang="en-IN"/>
        </a:p>
      </dgm:t>
    </dgm:pt>
    <dgm:pt modelId="{13BB46B9-883F-4A16-9245-40CD05A09F57}" type="pres">
      <dgm:prSet presAssocID="{AD66ECCD-04E2-4DA1-9C26-3264D0D94C55}" presName="node" presStyleLbl="node1" presStyleIdx="1" presStyleCnt="3">
        <dgm:presLayoutVars>
          <dgm:bulletEnabled val="1"/>
        </dgm:presLayoutVars>
      </dgm:prSet>
      <dgm:spPr/>
      <dgm:t>
        <a:bodyPr/>
        <a:lstStyle/>
        <a:p>
          <a:endParaRPr lang="en-IN"/>
        </a:p>
      </dgm:t>
    </dgm:pt>
    <dgm:pt modelId="{0EF4E6A1-88D8-42C4-A87E-2E2BDB7CD8A8}" type="pres">
      <dgm:prSet presAssocID="{8CD99EE2-0809-4438-9C5B-B48097F8DC87}" presName="parTrans" presStyleLbl="bgSibTrans2D1" presStyleIdx="2" presStyleCnt="3"/>
      <dgm:spPr/>
      <dgm:t>
        <a:bodyPr/>
        <a:lstStyle/>
        <a:p>
          <a:endParaRPr lang="en-IN"/>
        </a:p>
      </dgm:t>
    </dgm:pt>
    <dgm:pt modelId="{D056C403-6AA4-401E-8267-93F2CB7D349D}" type="pres">
      <dgm:prSet presAssocID="{8299622A-B203-4817-A6A6-42D8AB3CD1A2}" presName="node" presStyleLbl="node1" presStyleIdx="2" presStyleCnt="3">
        <dgm:presLayoutVars>
          <dgm:bulletEnabled val="1"/>
        </dgm:presLayoutVars>
      </dgm:prSet>
      <dgm:spPr/>
      <dgm:t>
        <a:bodyPr/>
        <a:lstStyle/>
        <a:p>
          <a:endParaRPr lang="en-IN"/>
        </a:p>
      </dgm:t>
    </dgm:pt>
  </dgm:ptLst>
  <dgm:cxnLst>
    <dgm:cxn modelId="{5BB5C60D-935D-41DE-B7FC-62B3780F144E}" srcId="{6D9CBB35-C81A-4929-BF5E-AE3FB40ABAB4}" destId="{5C1D9001-B324-496F-B585-8B0F782BD06D}" srcOrd="0" destOrd="0" parTransId="{F6387FA8-A3C0-48AD-BA8B-149344005029}" sibTransId="{10C18C9A-A5E3-428B-9E42-285E6BF72144}"/>
    <dgm:cxn modelId="{C57D7E22-22B9-41EA-843F-34FEAE745306}" type="presOf" srcId="{6D9CBB35-C81A-4929-BF5E-AE3FB40ABAB4}" destId="{7E639CCD-9237-4D12-B1F1-E19ECF5CA1B9}" srcOrd="0" destOrd="0" presId="urn:microsoft.com/office/officeart/2005/8/layout/radial4"/>
    <dgm:cxn modelId="{EDFBFBCF-2500-4CF4-A957-0DFBFCFF99FC}" type="presOf" srcId="{8CD99EE2-0809-4438-9C5B-B48097F8DC87}" destId="{0EF4E6A1-88D8-42C4-A87E-2E2BDB7CD8A8}" srcOrd="0" destOrd="0" presId="urn:microsoft.com/office/officeart/2005/8/layout/radial4"/>
    <dgm:cxn modelId="{AF38AF2E-3278-46F4-9C2A-9206F6368CF5}" type="presOf" srcId="{A6B5B935-8847-4DD2-9392-6270028E3C5C}" destId="{5869337F-88AF-4A92-947A-33964D464233}" srcOrd="0" destOrd="0" presId="urn:microsoft.com/office/officeart/2005/8/layout/radial4"/>
    <dgm:cxn modelId="{BE733368-4184-497E-B3B2-0A1FECC9EE0F}" type="presOf" srcId="{AD66ECCD-04E2-4DA1-9C26-3264D0D94C55}" destId="{13BB46B9-883F-4A16-9245-40CD05A09F57}" srcOrd="0" destOrd="0" presId="urn:microsoft.com/office/officeart/2005/8/layout/radial4"/>
    <dgm:cxn modelId="{03F9D07D-F009-4E53-86F6-FFDEEABC7304}" srcId="{5C1D9001-B324-496F-B585-8B0F782BD06D}" destId="{8299622A-B203-4817-A6A6-42D8AB3CD1A2}" srcOrd="2" destOrd="0" parTransId="{8CD99EE2-0809-4438-9C5B-B48097F8DC87}" sibTransId="{E070FD0D-C297-4677-B4BA-FF6C661C050E}"/>
    <dgm:cxn modelId="{B57C91F5-50D1-46A0-A2A0-DF23E7D41AED}" srcId="{5C1D9001-B324-496F-B585-8B0F782BD06D}" destId="{396ACBFD-2CDF-4E9B-A5D2-04C1DFDCA6DC}" srcOrd="0" destOrd="0" parTransId="{A6B5B935-8847-4DD2-9392-6270028E3C5C}" sibTransId="{3843BA44-A7E8-4DEF-B265-DA77D380802E}"/>
    <dgm:cxn modelId="{4E73735F-B37A-494A-B568-94A894D2E02E}" type="presOf" srcId="{5C1D9001-B324-496F-B585-8B0F782BD06D}" destId="{2CB50366-7E3D-4528-8D38-AB1FBDCF76B1}" srcOrd="0" destOrd="0" presId="urn:microsoft.com/office/officeart/2005/8/layout/radial4"/>
    <dgm:cxn modelId="{6160DF49-824A-433B-8452-4368FBAF3466}" srcId="{5C1D9001-B324-496F-B585-8B0F782BD06D}" destId="{AD66ECCD-04E2-4DA1-9C26-3264D0D94C55}" srcOrd="1" destOrd="0" parTransId="{2FFCC6F0-4D12-410A-87ED-6E8BBDAC780E}" sibTransId="{1F5BF593-A2EE-4803-92F2-5F33C5A9CBDC}"/>
    <dgm:cxn modelId="{37746CCA-6B45-40A6-92A6-4D946254C815}" type="presOf" srcId="{396ACBFD-2CDF-4E9B-A5D2-04C1DFDCA6DC}" destId="{6B9DC9F8-1494-4131-9A82-173FC228A33A}" srcOrd="0" destOrd="0" presId="urn:microsoft.com/office/officeart/2005/8/layout/radial4"/>
    <dgm:cxn modelId="{8B13FEA3-E2B8-47C7-915B-1CE2EB65247D}" type="presOf" srcId="{8299622A-B203-4817-A6A6-42D8AB3CD1A2}" destId="{D056C403-6AA4-401E-8267-93F2CB7D349D}" srcOrd="0" destOrd="0" presId="urn:microsoft.com/office/officeart/2005/8/layout/radial4"/>
    <dgm:cxn modelId="{9B35FFB5-5905-4DAC-A78A-4283580F8B18}" type="presOf" srcId="{2FFCC6F0-4D12-410A-87ED-6E8BBDAC780E}" destId="{7CD4793A-48BE-4C97-B7F5-A654AEB715E0}" srcOrd="0" destOrd="0" presId="urn:microsoft.com/office/officeart/2005/8/layout/radial4"/>
    <dgm:cxn modelId="{1CDFE426-DB58-413C-8E29-68595620AF0B}" type="presParOf" srcId="{7E639CCD-9237-4D12-B1F1-E19ECF5CA1B9}" destId="{2CB50366-7E3D-4528-8D38-AB1FBDCF76B1}" srcOrd="0" destOrd="0" presId="urn:microsoft.com/office/officeart/2005/8/layout/radial4"/>
    <dgm:cxn modelId="{F94E777F-4A72-48C6-89C5-72C2B7DAD1E9}" type="presParOf" srcId="{7E639CCD-9237-4D12-B1F1-E19ECF5CA1B9}" destId="{5869337F-88AF-4A92-947A-33964D464233}" srcOrd="1" destOrd="0" presId="urn:microsoft.com/office/officeart/2005/8/layout/radial4"/>
    <dgm:cxn modelId="{D06A0927-4328-4ECC-B887-F49D986234DC}" type="presParOf" srcId="{7E639CCD-9237-4D12-B1F1-E19ECF5CA1B9}" destId="{6B9DC9F8-1494-4131-9A82-173FC228A33A}" srcOrd="2" destOrd="0" presId="urn:microsoft.com/office/officeart/2005/8/layout/radial4"/>
    <dgm:cxn modelId="{17296637-2770-4EBC-8A21-18408CE77A2D}" type="presParOf" srcId="{7E639CCD-9237-4D12-B1F1-E19ECF5CA1B9}" destId="{7CD4793A-48BE-4C97-B7F5-A654AEB715E0}" srcOrd="3" destOrd="0" presId="urn:microsoft.com/office/officeart/2005/8/layout/radial4"/>
    <dgm:cxn modelId="{133CE5BE-BAEC-49F1-8792-3FB19B9B1103}" type="presParOf" srcId="{7E639CCD-9237-4D12-B1F1-E19ECF5CA1B9}" destId="{13BB46B9-883F-4A16-9245-40CD05A09F57}" srcOrd="4" destOrd="0" presId="urn:microsoft.com/office/officeart/2005/8/layout/radial4"/>
    <dgm:cxn modelId="{71309FA1-E2CB-4A6D-8394-FCDBAE19DA9D}" type="presParOf" srcId="{7E639CCD-9237-4D12-B1F1-E19ECF5CA1B9}" destId="{0EF4E6A1-88D8-42C4-A87E-2E2BDB7CD8A8}" srcOrd="5" destOrd="0" presId="urn:microsoft.com/office/officeart/2005/8/layout/radial4"/>
    <dgm:cxn modelId="{8E21D502-6AD5-49DD-9072-D8188DC86E65}" type="presParOf" srcId="{7E639CCD-9237-4D12-B1F1-E19ECF5CA1B9}" destId="{D056C403-6AA4-401E-8267-93F2CB7D349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50366-7E3D-4528-8D38-AB1FBDCF76B1}">
      <dsp:nvSpPr>
        <dsp:cNvPr id="0" name=""/>
        <dsp:cNvSpPr/>
      </dsp:nvSpPr>
      <dsp:spPr>
        <a:xfrm>
          <a:off x="3181111" y="3003471"/>
          <a:ext cx="2353151" cy="2353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I&amp;C Design</a:t>
          </a:r>
          <a:endParaRPr lang="en-IN" sz="4600" kern="1200" dirty="0"/>
        </a:p>
      </dsp:txBody>
      <dsp:txXfrm>
        <a:off x="3525722" y="3348082"/>
        <a:ext cx="1663929" cy="1663929"/>
      </dsp:txXfrm>
    </dsp:sp>
    <dsp:sp modelId="{5869337F-88AF-4A92-947A-33964D464233}">
      <dsp:nvSpPr>
        <dsp:cNvPr id="0" name=""/>
        <dsp:cNvSpPr/>
      </dsp:nvSpPr>
      <dsp:spPr>
        <a:xfrm rot="12900000">
          <a:off x="1486914" y="2532041"/>
          <a:ext cx="1992139"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DC9F8-1494-4131-9A82-173FC228A33A}">
      <dsp:nvSpPr>
        <dsp:cNvPr id="0" name=""/>
        <dsp:cNvSpPr/>
      </dsp:nvSpPr>
      <dsp:spPr>
        <a:xfrm>
          <a:off x="549304" y="1401845"/>
          <a:ext cx="2235493" cy="1788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Process </a:t>
          </a:r>
          <a:r>
            <a:rPr lang="en-US" sz="2800" kern="1200" dirty="0" smtClean="0"/>
            <a:t>Requirements</a:t>
          </a:r>
          <a:endParaRPr lang="en-IN" sz="2800" kern="1200" dirty="0"/>
        </a:p>
      </dsp:txBody>
      <dsp:txXfrm>
        <a:off x="601684" y="1454225"/>
        <a:ext cx="2130733" cy="1683634"/>
      </dsp:txXfrm>
    </dsp:sp>
    <dsp:sp modelId="{7CD4793A-48BE-4C97-B7F5-A654AEB715E0}">
      <dsp:nvSpPr>
        <dsp:cNvPr id="0" name=""/>
        <dsp:cNvSpPr/>
      </dsp:nvSpPr>
      <dsp:spPr>
        <a:xfrm rot="16200000">
          <a:off x="3361617" y="1556132"/>
          <a:ext cx="1992139"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B46B9-883F-4A16-9245-40CD05A09F57}">
      <dsp:nvSpPr>
        <dsp:cNvPr id="0" name=""/>
        <dsp:cNvSpPr/>
      </dsp:nvSpPr>
      <dsp:spPr>
        <a:xfrm>
          <a:off x="3239940" y="1189"/>
          <a:ext cx="2235493" cy="1788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Equipment Protection Requirements</a:t>
          </a:r>
          <a:endParaRPr lang="en-IN" sz="2800" kern="1200" dirty="0"/>
        </a:p>
      </dsp:txBody>
      <dsp:txXfrm>
        <a:off x="3292320" y="53569"/>
        <a:ext cx="2130733" cy="1683634"/>
      </dsp:txXfrm>
    </dsp:sp>
    <dsp:sp modelId="{0EF4E6A1-88D8-42C4-A87E-2E2BDB7CD8A8}">
      <dsp:nvSpPr>
        <dsp:cNvPr id="0" name=""/>
        <dsp:cNvSpPr/>
      </dsp:nvSpPr>
      <dsp:spPr>
        <a:xfrm rot="19500000">
          <a:off x="5236320" y="2532041"/>
          <a:ext cx="1992139"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56C403-6AA4-401E-8267-93F2CB7D349D}">
      <dsp:nvSpPr>
        <dsp:cNvPr id="0" name=""/>
        <dsp:cNvSpPr/>
      </dsp:nvSpPr>
      <dsp:spPr>
        <a:xfrm>
          <a:off x="5930576" y="1401845"/>
          <a:ext cx="2235493" cy="1788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Operational Requirements</a:t>
          </a:r>
          <a:endParaRPr lang="en-IN" sz="2800" kern="1200" dirty="0"/>
        </a:p>
      </dsp:txBody>
      <dsp:txXfrm>
        <a:off x="5982956" y="1454225"/>
        <a:ext cx="2130733" cy="168363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1CB0E-9F71-4E4A-8842-AAED9C529D9E}" type="datetimeFigureOut">
              <a:rPr lang="en-IN" smtClean="0"/>
              <a:t>20-04-2015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99EFF-07B7-4AD2-B731-DB894DA2C738}" type="slidenum">
              <a:rPr lang="en-IN" smtClean="0"/>
              <a:t>‹#›</a:t>
            </a:fld>
            <a:endParaRPr lang="en-IN"/>
          </a:p>
        </p:txBody>
      </p:sp>
    </p:spTree>
    <p:extLst>
      <p:ext uri="{BB962C8B-B14F-4D97-AF65-F5344CB8AC3E}">
        <p14:creationId xmlns:p14="http://schemas.microsoft.com/office/powerpoint/2010/main" val="423052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1</a:t>
            </a:fld>
            <a:endParaRPr lang="en-IN"/>
          </a:p>
        </p:txBody>
      </p:sp>
    </p:spTree>
    <p:extLst>
      <p:ext uri="{BB962C8B-B14F-4D97-AF65-F5344CB8AC3E}">
        <p14:creationId xmlns:p14="http://schemas.microsoft.com/office/powerpoint/2010/main" val="254126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operation of HRS need to be consistent with the prevailing Global Operating State (GOS) of ITER machine. </a:t>
            </a:r>
          </a:p>
          <a:p>
            <a:r>
              <a:rPr lang="en-US" sz="1200" kern="1200" dirty="0" smtClean="0">
                <a:solidFill>
                  <a:schemeClr val="tx1"/>
                </a:solidFill>
                <a:effectLst/>
                <a:latin typeface="+mn-lt"/>
                <a:ea typeface="+mn-ea"/>
                <a:cs typeface="+mn-cs"/>
              </a:rPr>
              <a:t>The Plant Specific Operating States (PSOS) and its transitions from one to other is managed coherent with the GOS by mean of a State Machine implemented in supervisory control.</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plant will always be in one of the PSOS. The plant follow a predefined sequence in transitory states, including enabling/disabling I&amp;C functions as required to avoid unnecessary action by control system. e.g. the only I&amp;C function required in “Basin Filling” state is “Basin water volume control”; rest all are not required hence they will be disabled. Once the sequence is successfully over or an error occurs, the system goes into one of the allowed steady state accordingly with status notification to GOS state machine as indicated by the arrows in Fig. 6.  The preliminary PSOS state machine is detailed below which shall be enhanced once vendor inputs are obtained during final design phase.</a:t>
            </a:r>
            <a:endParaRPr lang="en-IN" sz="1200"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27</a:t>
            </a:fld>
            <a:endParaRPr lang="en-IN"/>
          </a:p>
        </p:txBody>
      </p:sp>
    </p:spTree>
    <p:extLst>
      <p:ext uri="{BB962C8B-B14F-4D97-AF65-F5344CB8AC3E}">
        <p14:creationId xmlns:p14="http://schemas.microsoft.com/office/powerpoint/2010/main" val="355282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32</a:t>
            </a:fld>
            <a:endParaRPr lang="en-IN"/>
          </a:p>
        </p:txBody>
      </p:sp>
    </p:spTree>
    <p:extLst>
      <p:ext uri="{BB962C8B-B14F-4D97-AF65-F5344CB8AC3E}">
        <p14:creationId xmlns:p14="http://schemas.microsoft.com/office/powerpoint/2010/main" val="153292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HRS stands</a:t>
            </a:r>
            <a:r>
              <a:rPr lang="en-US" baseline="0" dirty="0" smtClean="0"/>
              <a:t> for Heat Rejection System which is responsible to remove the entire heat load of ITER Tokamak &amp; other Auxiliary systems, transported through intermediate close cooling loops, to atmosphere. HRS is so design that it can reject ~1200 MW of Intermittent heat load received during Plasma Burn period with the help of cooling tower of ~510 MW and a buffer basin. The heat load received during plasma dwell period is about 1/10</a:t>
            </a:r>
            <a:r>
              <a:rPr lang="en-US" baseline="30000" dirty="0" smtClean="0"/>
              <a:t>th</a:t>
            </a:r>
            <a:r>
              <a:rPr lang="en-US" baseline="0" dirty="0" smtClean="0"/>
              <a:t>  of that is during plasma burn. The Hot water at ~63 °C  during plasma burn is mixed with the relatively cold water received during plasma dwell of previous plasma cycle in the hot basin. The water in the hot basin thus never cross 50  °C which is cooled in the cooling tower passing at a constant rate through it.</a:t>
            </a:r>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2</a:t>
            </a:fld>
            <a:endParaRPr lang="en-IN"/>
          </a:p>
        </p:txBody>
      </p:sp>
    </p:spTree>
    <p:extLst>
      <p:ext uri="{BB962C8B-B14F-4D97-AF65-F5344CB8AC3E}">
        <p14:creationId xmlns:p14="http://schemas.microsoft.com/office/powerpoint/2010/main" val="272813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a:t>
            </a:r>
            <a:r>
              <a:rPr lang="en-US" baseline="0" dirty="0" smtClean="0"/>
              <a:t> inputs are derived from the documents like SRD, PFD, P&amp;ID etc. and are documented in DDD. The </a:t>
            </a:r>
            <a:r>
              <a:rPr lang="en-US" baseline="0" dirty="0" smtClean="0"/>
              <a:t>process </a:t>
            </a:r>
            <a:r>
              <a:rPr lang="en-US" baseline="0" dirty="0" smtClean="0"/>
              <a:t>requirements are derived from Functional analysis of the system. The Protection requirements are </a:t>
            </a:r>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5</a:t>
            </a:fld>
            <a:endParaRPr lang="en-IN"/>
          </a:p>
        </p:txBody>
      </p:sp>
    </p:spTree>
    <p:extLst>
      <p:ext uri="{BB962C8B-B14F-4D97-AF65-F5344CB8AC3E}">
        <p14:creationId xmlns:p14="http://schemas.microsoft.com/office/powerpoint/2010/main" val="336177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7</a:t>
            </a:fld>
            <a:endParaRPr lang="en-IN"/>
          </a:p>
        </p:txBody>
      </p:sp>
    </p:spTree>
    <p:extLst>
      <p:ext uri="{BB962C8B-B14F-4D97-AF65-F5344CB8AC3E}">
        <p14:creationId xmlns:p14="http://schemas.microsoft.com/office/powerpoint/2010/main" val="113961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9</a:t>
            </a:fld>
            <a:endParaRPr lang="en-IN"/>
          </a:p>
        </p:txBody>
      </p:sp>
    </p:spTree>
    <p:extLst>
      <p:ext uri="{BB962C8B-B14F-4D97-AF65-F5344CB8AC3E}">
        <p14:creationId xmlns:p14="http://schemas.microsoft.com/office/powerpoint/2010/main" val="371164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10</a:t>
            </a:fld>
            <a:endParaRPr lang="en-IN"/>
          </a:p>
        </p:txBody>
      </p:sp>
    </p:spTree>
    <p:extLst>
      <p:ext uri="{BB962C8B-B14F-4D97-AF65-F5344CB8AC3E}">
        <p14:creationId xmlns:p14="http://schemas.microsoft.com/office/powerpoint/2010/main" val="288255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19</a:t>
            </a:fld>
            <a:endParaRPr lang="en-IN"/>
          </a:p>
        </p:txBody>
      </p:sp>
    </p:spTree>
    <p:extLst>
      <p:ext uri="{BB962C8B-B14F-4D97-AF65-F5344CB8AC3E}">
        <p14:creationId xmlns:p14="http://schemas.microsoft.com/office/powerpoint/2010/main" val="304151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control system architecture to implement I&amp;C functions is designed based on central control with distributed I/O. Dual redundant PLCs with hot swapping capability are used as plant controller which acquires signals &amp; executes the control logics. Signals from the field instruments and Valves &amp; Process equipment are terminated at remote I/O systems located in field. Remote I/O systems are connected to plant controller on a communication bus forming a ring topology as shown in Fig. 5. The redundant controllers with ring topology provide high availability of the system.  The control system inbuilt of package equipment (</a:t>
            </a:r>
            <a:r>
              <a:rPr lang="en-US" sz="1200" i="1" kern="1200" dirty="0" smtClean="0">
                <a:solidFill>
                  <a:schemeClr val="tx1"/>
                </a:solidFill>
                <a:effectLst/>
                <a:latin typeface="+mn-lt"/>
                <a:ea typeface="+mn-ea"/>
                <a:cs typeface="+mn-cs"/>
              </a:rPr>
              <a:t>like MCC, VFDs etc.</a:t>
            </a:r>
            <a:r>
              <a:rPr lang="en-US" sz="1200" kern="1200" dirty="0" smtClean="0">
                <a:solidFill>
                  <a:schemeClr val="tx1"/>
                </a:solidFill>
                <a:effectLst/>
                <a:latin typeface="+mn-lt"/>
                <a:ea typeface="+mn-ea"/>
                <a:cs typeface="+mn-cs"/>
              </a:rPr>
              <a:t>) shall be integrated to plant controller on a separate bus system to avoid communication break on power loss.  The architecture is shared by CCWS &amp; CHWS process control.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software architecture for plant visualization &amp; supervisory control will be built using EPICS (Experimental Physics and Industrial Control System) which is an open source control system development toolkit on operating system platform Red Hat Linux 64 bit. The communication between Plant controller &amp; supervisory control uses Ethernet based Channel Access (CA) protocol with a gateway device called PSH (Plant System Host).</a:t>
            </a:r>
            <a:endParaRPr lang="en-IN" sz="1200"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23</a:t>
            </a:fld>
            <a:endParaRPr lang="en-IN"/>
          </a:p>
        </p:txBody>
      </p:sp>
    </p:spTree>
    <p:extLst>
      <p:ext uri="{BB962C8B-B14F-4D97-AF65-F5344CB8AC3E}">
        <p14:creationId xmlns:p14="http://schemas.microsoft.com/office/powerpoint/2010/main" val="70743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99EFF-07B7-4AD2-B731-DB894DA2C738}" type="slidenum">
              <a:rPr lang="en-IN" smtClean="0"/>
              <a:t>25</a:t>
            </a:fld>
            <a:endParaRPr lang="en-IN"/>
          </a:p>
        </p:txBody>
      </p:sp>
    </p:spTree>
    <p:extLst>
      <p:ext uri="{BB962C8B-B14F-4D97-AF65-F5344CB8AC3E}">
        <p14:creationId xmlns:p14="http://schemas.microsoft.com/office/powerpoint/2010/main" val="20516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descr="logo1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95" y="116696"/>
            <a:ext cx="110263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5" y="1124746"/>
            <a:ext cx="8280920" cy="1470025"/>
          </a:xfrm>
          <a:prstGeom prst="roundRect">
            <a:avLst/>
          </a:prstGeom>
          <a:solidFill>
            <a:srgbClr val="003399"/>
          </a:solidFill>
          <a:ln>
            <a:solidFill>
              <a:srgbClr val="003399"/>
            </a:solidFill>
          </a:ln>
        </p:spPr>
        <p:txBody>
          <a:bodyPr>
            <a:normAutofit/>
          </a:bodyPr>
          <a:lstStyle>
            <a:lvl1pPr>
              <a:defRPr sz="2700" b="1">
                <a:solidFill>
                  <a:schemeClr val="bg1"/>
                </a:solidFill>
                <a:latin typeface="+mj-lt"/>
                <a:cs typeface="Times New Roman" pitchFamily="18" charset="0"/>
              </a:defRPr>
            </a:lvl1pPr>
          </a:lstStyle>
          <a:p>
            <a:r>
              <a:rPr lang="en-US" smtClean="0"/>
              <a:t>Click to edit Master title style</a:t>
            </a:r>
            <a:endParaRPr lang="en-IN" dirty="0"/>
          </a:p>
        </p:txBody>
      </p:sp>
      <p:sp>
        <p:nvSpPr>
          <p:cNvPr id="3" name="Subtitle 2"/>
          <p:cNvSpPr>
            <a:spLocks noGrp="1"/>
          </p:cNvSpPr>
          <p:nvPr>
            <p:ph type="subTitle" idx="1"/>
          </p:nvPr>
        </p:nvSpPr>
        <p:spPr>
          <a:xfrm>
            <a:off x="1043609" y="2996952"/>
            <a:ext cx="7056784" cy="1752600"/>
          </a:xfrm>
          <a:prstGeom prst="roundRect">
            <a:avLst/>
          </a:prstGeom>
          <a:solidFill>
            <a:srgbClr val="003399"/>
          </a:solidFill>
          <a:ln>
            <a:solidFill>
              <a:srgbClr val="003399"/>
            </a:solidFill>
          </a:ln>
        </p:spPr>
        <p:txBody>
          <a:bodyPr/>
          <a:lstStyle>
            <a:lvl1pPr marL="0" indent="0" algn="ctr">
              <a:buNone/>
              <a:defRPr sz="2100" b="1">
                <a:solidFill>
                  <a:schemeClr val="bg1"/>
                </a:solidFill>
                <a:latin typeface="+mj-lt"/>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IN" dirty="0"/>
          </a:p>
        </p:txBody>
      </p:sp>
      <p:sp>
        <p:nvSpPr>
          <p:cNvPr id="6" name="Text Placeholder 5"/>
          <p:cNvSpPr>
            <a:spLocks noGrp="1"/>
          </p:cNvSpPr>
          <p:nvPr>
            <p:ph type="body" sz="quarter" idx="10" hasCustomPrompt="1"/>
          </p:nvPr>
        </p:nvSpPr>
        <p:spPr>
          <a:xfrm>
            <a:off x="3636231" y="5157192"/>
            <a:ext cx="1871538" cy="359320"/>
          </a:xfrm>
          <a:prstGeom prst="roundRect">
            <a:avLst/>
          </a:prstGeom>
          <a:solidFill>
            <a:srgbClr val="003399"/>
          </a:solidFill>
          <a:ln>
            <a:solidFill>
              <a:srgbClr val="003399"/>
            </a:solidFill>
          </a:ln>
        </p:spPr>
        <p:txBody>
          <a:bodyPr anchor="ctr"/>
          <a:lstStyle>
            <a:lvl1pPr marL="0" indent="0" algn="ctr">
              <a:buNone/>
              <a:defRPr sz="1500">
                <a:solidFill>
                  <a:schemeClr val="bg1"/>
                </a:solidFill>
              </a:defRPr>
            </a:lvl1pPr>
          </a:lstStyle>
          <a:p>
            <a:pPr lvl="0"/>
            <a:r>
              <a:rPr lang="en-US" dirty="0" smtClean="0"/>
              <a:t>DD-MMM-YYY</a:t>
            </a:r>
            <a:endParaRPr lang="en-IN" dirty="0"/>
          </a:p>
        </p:txBody>
      </p:sp>
      <p:sp>
        <p:nvSpPr>
          <p:cNvPr id="13"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grpSp>
        <p:nvGrpSpPr>
          <p:cNvPr id="8" name="Group 6"/>
          <p:cNvGrpSpPr>
            <a:grpSpLocks noChangeAspect="1"/>
          </p:cNvGrpSpPr>
          <p:nvPr/>
        </p:nvGrpSpPr>
        <p:grpSpPr bwMode="auto">
          <a:xfrm>
            <a:off x="8596577" y="188640"/>
            <a:ext cx="367912" cy="576000"/>
            <a:chOff x="381000" y="304800"/>
            <a:chExt cx="685800" cy="1073068"/>
          </a:xfrm>
        </p:grpSpPr>
        <p:pic>
          <p:nvPicPr>
            <p:cNvPr id="9"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685800"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457200" y="990839"/>
              <a:ext cx="439244" cy="3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350" b="1" dirty="0" smtClean="0">
                  <a:solidFill>
                    <a:srgbClr val="000000"/>
                  </a:solidFill>
                  <a:latin typeface="Calibri" pitchFamily="34" charset="0"/>
                </a:rPr>
                <a:t>IPR</a:t>
              </a:r>
            </a:p>
          </p:txBody>
        </p:sp>
      </p:grpSp>
    </p:spTree>
    <p:extLst>
      <p:ext uri="{BB962C8B-B14F-4D97-AF65-F5344CB8AC3E}">
        <p14:creationId xmlns:p14="http://schemas.microsoft.com/office/powerpoint/2010/main" val="2342035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12"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1856319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8"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11"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3831736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8"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11"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34092033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2700" b="1">
                <a:latin typeface="Times New Roman" pitchFamily="18" charset="0"/>
                <a:cs typeface="Times New Roman" pitchFamily="18" charset="0"/>
              </a:defRPr>
            </a:lvl1pPr>
          </a:lstStyle>
          <a:p>
            <a:r>
              <a:rPr lang="en-US" smtClean="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100" b="1">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IN" dirty="0"/>
          </a:p>
        </p:txBody>
      </p:sp>
      <p:pic>
        <p:nvPicPr>
          <p:cNvPr id="4" name="Picture 9" descr="logo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4" y="2"/>
            <a:ext cx="1489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61467" y="188640"/>
            <a:ext cx="468252" cy="44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48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6" name="Picture 9" descr="logo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4" y="2"/>
            <a:ext cx="1489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
          </p:nvPr>
        </p:nvSpPr>
        <p:spPr>
          <a:xfrm>
            <a:off x="214283" y="928670"/>
            <a:ext cx="8715436" cy="5357850"/>
          </a:xfrm>
          <a:prstGeom prst="roundRect">
            <a:avLst>
              <a:gd name="adj" fmla="val 5585"/>
            </a:avLst>
          </a:prstGeom>
          <a:ln w="25400" cap="rnd">
            <a:noFill/>
          </a:ln>
        </p:spPr>
        <p:txBody>
          <a:bodyPr/>
          <a:lstStyle>
            <a:lvl1pPr>
              <a:defRPr sz="1800" b="1">
                <a:solidFill>
                  <a:srgbClr val="392AAC"/>
                </a:solidFill>
                <a:latin typeface="+mn-lt"/>
                <a:cs typeface="Times New Roman" pitchFamily="18" charset="0"/>
              </a:defRPr>
            </a:lvl1pPr>
            <a:lvl2pPr>
              <a:defRPr sz="1500" b="1">
                <a:solidFill>
                  <a:srgbClr val="392AAC"/>
                </a:solidFill>
                <a:latin typeface="+mn-lt"/>
                <a:cs typeface="Times New Roman" pitchFamily="18" charset="0"/>
              </a:defRPr>
            </a:lvl2pPr>
            <a:lvl3pPr>
              <a:defRPr sz="1350" b="1">
                <a:solidFill>
                  <a:srgbClr val="392AAC"/>
                </a:solidFill>
                <a:latin typeface="+mn-lt"/>
                <a:cs typeface="Times New Roman" pitchFamily="18" charset="0"/>
              </a:defRPr>
            </a:lvl3pPr>
            <a:lvl4pPr>
              <a:defRPr sz="1350" b="1">
                <a:solidFill>
                  <a:srgbClr val="392AAC"/>
                </a:solidFill>
                <a:latin typeface="+mn-lt"/>
              </a:defRPr>
            </a:lvl4pPr>
            <a:lvl5pPr>
              <a:defRPr sz="1200" b="1">
                <a:solidFill>
                  <a:srgbClr val="392AAC"/>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0" name="Title 1"/>
          <p:cNvSpPr>
            <a:spLocks noGrp="1"/>
          </p:cNvSpPr>
          <p:nvPr>
            <p:ph type="title"/>
          </p:nvPr>
        </p:nvSpPr>
        <p:spPr>
          <a:xfrm>
            <a:off x="1619104" y="142852"/>
            <a:ext cx="6769320" cy="642942"/>
          </a:xfrm>
          <a:prstGeom prst="roundRect">
            <a:avLst>
              <a:gd name="adj" fmla="val 16667"/>
            </a:avLst>
          </a:prstGeom>
          <a:solidFill>
            <a:srgbClr val="003399"/>
          </a:solidFill>
          <a:ln>
            <a:solidFill>
              <a:srgbClr val="003399"/>
            </a:solidFill>
          </a:ln>
        </p:spPr>
        <p:txBody>
          <a:bodyPr/>
          <a:lstStyle>
            <a:lvl1pPr>
              <a:defRPr sz="2400" b="1">
                <a:solidFill>
                  <a:schemeClr val="bg1"/>
                </a:solidFill>
                <a:latin typeface="+mj-lt"/>
                <a:cs typeface="Times New Roman" pitchFamily="18" charset="0"/>
              </a:defRPr>
            </a:lvl1pPr>
          </a:lstStyle>
          <a:p>
            <a:endParaRPr lang="en-IN" dirty="0"/>
          </a:p>
        </p:txBody>
      </p:sp>
      <p:sp>
        <p:nvSpPr>
          <p:cNvPr id="24"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61467" y="188640"/>
            <a:ext cx="468252" cy="44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74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p:nvSpPr>
        <p:spPr>
          <a:xfrm>
            <a:off x="0" y="6525344"/>
            <a:ext cx="9144000" cy="332656"/>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8"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30"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40287424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12"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15"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39842550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9"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12"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39411563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2"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15"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35145620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12"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23492027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9"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191127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IN"/>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12" name="Slide Number Placeholder 4"/>
          <p:cNvSpPr>
            <a:spLocks noGrp="1"/>
          </p:cNvSpPr>
          <p:nvPr>
            <p:ph type="sldNum" sz="quarter" idx="12"/>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2310438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1" name="Rectangle 10"/>
          <p:cNvSpPr/>
          <p:nvPr/>
        </p:nvSpPr>
        <p:spPr>
          <a:xfrm>
            <a:off x="0" y="6525344"/>
            <a:ext cx="9144000" cy="332656"/>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5" name="Footer Placeholder 4"/>
          <p:cNvSpPr txBox="1">
            <a:spLocks/>
          </p:cNvSpPr>
          <p:nvPr/>
        </p:nvSpPr>
        <p:spPr>
          <a:xfrm>
            <a:off x="119064" y="6568642"/>
            <a:ext cx="2292697" cy="246063"/>
          </a:xfrm>
          <a:prstGeom prst="rect">
            <a:avLst/>
          </a:prstGeom>
          <a:ln>
            <a:noFill/>
          </a:ln>
        </p:spPr>
        <p:txBody>
          <a:bodyPr vert="horz" lIns="68580" tIns="34290" rIns="68580" bIns="3429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dirty="0" smtClean="0">
                <a:solidFill>
                  <a:prstClr val="white"/>
                </a:solidFill>
              </a:rPr>
              <a:t>© ITER-India, IPR (INDIA)</a:t>
            </a:r>
            <a:endParaRPr lang="en-US" sz="900" dirty="0">
              <a:solidFill>
                <a:prstClr val="white"/>
              </a:solidFill>
            </a:endParaRPr>
          </a:p>
        </p:txBody>
      </p:sp>
      <p:sp>
        <p:nvSpPr>
          <p:cNvPr id="7" name="Slide Number Placeholder 4"/>
          <p:cNvSpPr>
            <a:spLocks noGrp="1"/>
          </p:cNvSpPr>
          <p:nvPr>
            <p:ph type="sldNum" sz="quarter" idx="4"/>
          </p:nvPr>
        </p:nvSpPr>
        <p:spPr>
          <a:xfrm>
            <a:off x="7151302" y="6577986"/>
            <a:ext cx="1669170" cy="280014"/>
          </a:xfrm>
          <a:prstGeom prst="rect">
            <a:avLst/>
          </a:prstGeom>
          <a:ln>
            <a:noFill/>
          </a:ln>
        </p:spPr>
        <p:txBody>
          <a:bodyPr anchor="ctr"/>
          <a:lstStyle>
            <a:lvl1pPr algn="r">
              <a:defRPr sz="1050">
                <a:solidFill>
                  <a:schemeClr val="bg1"/>
                </a:solidFill>
              </a:defRPr>
            </a:lvl1pPr>
          </a:lstStyle>
          <a:p>
            <a:fld id="{B7677152-4DB0-485E-BA19-FC93D46FA6A9}" type="slidenum">
              <a:rPr lang="en-IN" smtClean="0"/>
              <a:t>‹#›</a:t>
            </a:fld>
            <a:endParaRPr lang="en-IN"/>
          </a:p>
        </p:txBody>
      </p:sp>
    </p:spTree>
    <p:extLst>
      <p:ext uri="{BB962C8B-B14F-4D97-AF65-F5344CB8AC3E}">
        <p14:creationId xmlns:p14="http://schemas.microsoft.com/office/powerpoint/2010/main" val="29586757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id="1" dur="indefinite" restart="never" nodeType="tmRoot"/>
      </p:par>
    </p:tnLst>
  </p:timing>
  <p:hf hdr="0" ftr="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fortinet_alert_1.png" Type="http://schemas.openxmlformats.org/officeDocument/2006/relationships/image" Id="rId_fortinet_1"/>
<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877"/>
            <a:ext cx="7772400" cy="1470025"/>
          </a:xfrm>
        </p:spPr>
        <p:txBody>
          <a:bodyPr/>
          <a:lstStyle/>
          <a:p>
            <a:r>
              <a:rPr lang="en-US" b="1" dirty="0"/>
              <a:t>Process Control Design of ITER Heat Rejection System</a:t>
            </a:r>
            <a:endParaRPr lang="en-IN" dirty="0"/>
          </a:p>
        </p:txBody>
      </p:sp>
      <p:sp>
        <p:nvSpPr>
          <p:cNvPr id="3" name="Subtitle 2"/>
          <p:cNvSpPr>
            <a:spLocks noGrp="1"/>
          </p:cNvSpPr>
          <p:nvPr>
            <p:ph type="subTitle" idx="1"/>
          </p:nvPr>
        </p:nvSpPr>
        <p:spPr>
          <a:xfrm>
            <a:off x="1371600" y="3467102"/>
            <a:ext cx="6400800" cy="2379298"/>
          </a:xfrm>
        </p:spPr>
        <p:txBody>
          <a:bodyPr/>
          <a:lstStyle/>
          <a:p>
            <a:r>
              <a:rPr lang="en-US" dirty="0" smtClean="0"/>
              <a:t>Hiren Patel</a:t>
            </a:r>
          </a:p>
          <a:p>
            <a:r>
              <a:rPr lang="en-US" dirty="0" smtClean="0"/>
              <a:t>ITER-India, IPR</a:t>
            </a:r>
          </a:p>
          <a:p>
            <a:r>
              <a:rPr lang="en-US" sz="1800" b="0" dirty="0"/>
              <a:t>With Contributions </a:t>
            </a:r>
            <a:r>
              <a:rPr lang="en-US" sz="1800" b="0" dirty="0" smtClean="0"/>
              <a:t>from: </a:t>
            </a:r>
            <a:r>
              <a:rPr lang="en-US" sz="1800" b="0" dirty="0"/>
              <a:t>A.G.A. Kumar</a:t>
            </a:r>
            <a:r>
              <a:rPr lang="en-US" sz="1800" b="0" baseline="30000" dirty="0"/>
              <a:t>1</a:t>
            </a:r>
            <a:r>
              <a:rPr lang="en-US" sz="1800" b="0" dirty="0"/>
              <a:t>, D.K. Gupta</a:t>
            </a:r>
            <a:r>
              <a:rPr lang="en-US" sz="1800" b="0" baseline="30000" dirty="0"/>
              <a:t>1</a:t>
            </a:r>
            <a:r>
              <a:rPr lang="en-US" sz="1800" b="0" dirty="0"/>
              <a:t>, N. Patel</a:t>
            </a:r>
            <a:r>
              <a:rPr lang="en-US" sz="1800" b="0" baseline="30000" dirty="0"/>
              <a:t>1</a:t>
            </a:r>
            <a:r>
              <a:rPr lang="en-US" sz="1800" b="0" dirty="0"/>
              <a:t>, J. Dangi</a:t>
            </a:r>
            <a:r>
              <a:rPr lang="en-US" sz="1800" b="0" baseline="30000" dirty="0"/>
              <a:t>1</a:t>
            </a:r>
            <a:r>
              <a:rPr lang="en-US" sz="1800" b="0" dirty="0"/>
              <a:t>, G. Gohil</a:t>
            </a:r>
            <a:r>
              <a:rPr lang="en-US" sz="1800" b="0" baseline="30000" dirty="0"/>
              <a:t>1</a:t>
            </a:r>
            <a:r>
              <a:rPr lang="en-US" sz="1800" b="0" dirty="0"/>
              <a:t>, L. Sharma</a:t>
            </a:r>
            <a:r>
              <a:rPr lang="en-US" sz="1800" b="0" baseline="30000" dirty="0"/>
              <a:t>1</a:t>
            </a:r>
            <a:r>
              <a:rPr lang="en-US" sz="1800" b="0" dirty="0"/>
              <a:t>, M. Jadhav</a:t>
            </a:r>
            <a:r>
              <a:rPr lang="en-US" sz="1800" b="0" baseline="30000" dirty="0"/>
              <a:t>1</a:t>
            </a:r>
            <a:r>
              <a:rPr lang="en-US" sz="1800" b="0" dirty="0"/>
              <a:t>, F. Somboli</a:t>
            </a:r>
            <a:r>
              <a:rPr lang="en-US" sz="1800" b="0" baseline="30000" dirty="0"/>
              <a:t>2</a:t>
            </a:r>
            <a:r>
              <a:rPr lang="en-US" sz="1800" b="0" dirty="0"/>
              <a:t>, </a:t>
            </a:r>
            <a:r>
              <a:rPr lang="en-US" sz="1800" b="0" dirty="0" smtClean="0"/>
              <a:t>S.Ployhar</a:t>
            </a:r>
            <a:r>
              <a:rPr lang="en-US" sz="1800" b="0" baseline="30000" dirty="0" smtClean="0"/>
              <a:t>2</a:t>
            </a:r>
            <a:r>
              <a:rPr lang="en-US" sz="1800" b="0" dirty="0" smtClean="0"/>
              <a:t> </a:t>
            </a:r>
            <a:r>
              <a:rPr lang="en-US" sz="1800" b="0" dirty="0"/>
              <a:t>and L. </a:t>
            </a:r>
            <a:r>
              <a:rPr lang="en-US" sz="1800" b="0" dirty="0" smtClean="0"/>
              <a:t>Teodoros</a:t>
            </a:r>
            <a:r>
              <a:rPr lang="en-US" sz="1800" b="0" baseline="30000" dirty="0" smtClean="0"/>
              <a:t>2</a:t>
            </a:r>
            <a:endParaRPr lang="en-US" sz="1800" b="0" baseline="30000" dirty="0"/>
          </a:p>
          <a:p>
            <a:r>
              <a:rPr lang="en-US" sz="1800" b="0" baseline="30000" dirty="0"/>
              <a:t>1</a:t>
            </a:r>
            <a:r>
              <a:rPr lang="en-US" sz="1800" b="0" dirty="0"/>
              <a:t>ITER-India, Institute for Plasma Research, </a:t>
            </a:r>
            <a:r>
              <a:rPr lang="en-US" sz="1800" b="0" dirty="0" smtClean="0"/>
              <a:t>Gandhinagar</a:t>
            </a:r>
          </a:p>
          <a:p>
            <a:r>
              <a:rPr lang="en-US" sz="1800" b="0" baseline="30000" dirty="0"/>
              <a:t>2</a:t>
            </a:r>
            <a:r>
              <a:rPr lang="en-US" sz="1800" b="0" dirty="0"/>
              <a:t>ITER Organization, </a:t>
            </a:r>
            <a:r>
              <a:rPr lang="en-US" sz="1800" b="0" dirty="0" smtClean="0"/>
              <a:t>13115 </a:t>
            </a:r>
            <a:r>
              <a:rPr lang="en-US" sz="1800" b="0" dirty="0"/>
              <a:t>St Paul Lez Durance, France</a:t>
            </a:r>
            <a:endParaRPr lang="en-IN" sz="1800" b="0" dirty="0"/>
          </a:p>
          <a:p>
            <a:endParaRPr lang="en-IN" sz="1800" dirty="0"/>
          </a:p>
          <a:p>
            <a:endParaRPr lang="en-US" sz="1800" b="0" baseline="30000" dirty="0" smtClean="0"/>
          </a:p>
        </p:txBody>
      </p:sp>
      <p:sp>
        <p:nvSpPr>
          <p:cNvPr id="4" name="Rectangle 3"/>
          <p:cNvSpPr/>
          <p:nvPr/>
        </p:nvSpPr>
        <p:spPr>
          <a:xfrm>
            <a:off x="0" y="5979751"/>
            <a:ext cx="9144000" cy="307777"/>
          </a:xfrm>
          <a:prstGeom prst="rect">
            <a:avLst/>
          </a:prstGeom>
        </p:spPr>
        <p:txBody>
          <a:bodyPr wrap="square">
            <a:spAutoFit/>
          </a:bodyPr>
          <a:lstStyle/>
          <a:p>
            <a:pPr algn="ctr"/>
            <a:r>
              <a:rPr lang="en-IN" sz="1400" i="1" dirty="0"/>
              <a:t>The views and opinions expressed herein do not necessarily reflect those of the ITER </a:t>
            </a:r>
            <a:r>
              <a:rPr lang="en-IN" sz="1400" i="1" dirty="0" smtClean="0"/>
              <a:t>Organization</a:t>
            </a:r>
            <a:r>
              <a:rPr lang="en-IN" sz="1400" i="1" dirty="0"/>
              <a:t>.</a:t>
            </a:r>
            <a:endParaRPr lang="en-IN" sz="1400" dirty="0"/>
          </a:p>
        </p:txBody>
      </p:sp>
      <p:pic>
        <p:nvPicPr>
          <p:cNvPr name="Picture 6" id="7" descr="cover_page_for_ppt.png"/>
          <p:cNvPicPr>
            <a:picLocks noChangeAspect="1"/>
          </p:cNvPicPr>
          <p:nvPr/>
        </p:nvPicPr>
        <p:blipFill>
          <a:blip cstate="print" r:embed="rId_fortinet_1"/>
          <a:stretch>
            <a:fillRect/>
          </a:stretch>
        </p:blipFill>
        <p:spPr>
          <a:xfrm>
            <a:off y="1294784" x="1713344"/>
            <a:ext cy="1524616" cx="5717311"/>
          </a:xfrm>
          <a:prstGeom prst="rect">
            <a:avLst/>
          </a:prstGeom>
        </p:spPr>
      </p:pic>
    </p:spTree>
    <p:extLst>
      <p:ext uri="{BB962C8B-B14F-4D97-AF65-F5344CB8AC3E}">
        <p14:creationId xmlns:p14="http://schemas.microsoft.com/office/powerpoint/2010/main" val="20809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3" y="818308"/>
            <a:ext cx="8715436" cy="2287499"/>
          </a:xfrm>
        </p:spPr>
        <p:txBody>
          <a:bodyPr/>
          <a:lstStyle/>
          <a:p>
            <a:r>
              <a:rPr lang="en-US" sz="2200" dirty="0" smtClean="0"/>
              <a:t>For effective heat rejection by CT, it is important to maintain the flow and inlet water temperature constant and close to design value of CT. </a:t>
            </a:r>
          </a:p>
          <a:p>
            <a:r>
              <a:rPr lang="en-US" sz="2200" dirty="0" smtClean="0"/>
              <a:t>Since the hot water temperature from CCWS – 2 PHEs is relatively constant, it is carried to CT directly. </a:t>
            </a:r>
          </a:p>
          <a:p>
            <a:r>
              <a:rPr lang="en-US" sz="2200" dirty="0" smtClean="0"/>
              <a:t>The hot water temperature from CCWS – 1 PHEs is still having pulsating behavior, though minimized a little by VFD action. </a:t>
            </a:r>
          </a:p>
          <a:p>
            <a:endParaRPr lang="en-IN" dirty="0"/>
          </a:p>
        </p:txBody>
      </p:sp>
      <p:sp>
        <p:nvSpPr>
          <p:cNvPr id="3" name="Title 2"/>
          <p:cNvSpPr>
            <a:spLocks noGrp="1"/>
          </p:cNvSpPr>
          <p:nvPr>
            <p:ph type="title"/>
          </p:nvPr>
        </p:nvSpPr>
        <p:spPr/>
        <p:txBody>
          <a:bodyPr/>
          <a:lstStyle/>
          <a:p>
            <a:r>
              <a:rPr lang="en-US" dirty="0" smtClean="0"/>
              <a:t>Heat Rejection</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10</a:t>
            </a:fld>
            <a:endParaRPr lang="en-IN"/>
          </a:p>
        </p:txBody>
      </p:sp>
      <p:pic>
        <p:nvPicPr>
          <p:cNvPr id="5" name="Chart 1"/>
          <p:cNvPicPr/>
          <p:nvPr/>
        </p:nvPicPr>
        <p:blipFill>
          <a:blip r:embed="rId3" cstate="print">
            <a:extLst>
              <a:ext uri="{28A0092B-C50C-407E-A947-70E740481C1C}">
                <a14:useLocalDpi xmlns:a14="http://schemas.microsoft.com/office/drawing/2010/main" val="0"/>
              </a:ext>
            </a:extLst>
          </a:blip>
          <a:srcRect t="12086"/>
          <a:stretch>
            <a:fillRect/>
          </a:stretch>
        </p:blipFill>
        <p:spPr bwMode="auto">
          <a:xfrm>
            <a:off x="1793733" y="3138321"/>
            <a:ext cx="5357569" cy="3126674"/>
          </a:xfrm>
          <a:prstGeom prst="rect">
            <a:avLst/>
          </a:prstGeom>
          <a:noFill/>
          <a:ln>
            <a:noFill/>
          </a:ln>
        </p:spPr>
      </p:pic>
    </p:spTree>
    <p:extLst>
      <p:ext uri="{BB962C8B-B14F-4D97-AF65-F5344CB8AC3E}">
        <p14:creationId xmlns:p14="http://schemas.microsoft.com/office/powerpoint/2010/main" val="1691349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To make the temperature of the water more uniform, a hot basin is used as a buffer. </a:t>
            </a:r>
          </a:p>
          <a:p>
            <a:r>
              <a:rPr lang="en-US" sz="2400" dirty="0"/>
              <a:t>Hot water during burn and dwell are mixed in the hot basin and achieve average temperature &amp; transferred to CT using another set of pumps.</a:t>
            </a:r>
            <a:endParaRPr lang="en-IN" sz="2400" dirty="0"/>
          </a:p>
          <a:p>
            <a:r>
              <a:rPr lang="en-US" sz="2400" dirty="0"/>
              <a:t>The hot water from hot basin and that from CCWS – 2 PHEs are mixed in the header before passing through CT. </a:t>
            </a:r>
          </a:p>
          <a:p>
            <a:r>
              <a:rPr lang="en-US" sz="2400" dirty="0"/>
              <a:t>The heat load carried by the water is rejected in CT and the cold water at 27 °C from CT is collected in the cold basin below the CT.</a:t>
            </a:r>
            <a:endParaRPr lang="en-IN" sz="2400" dirty="0"/>
          </a:p>
          <a:p>
            <a:endParaRPr lang="en-IN" sz="2400" dirty="0"/>
          </a:p>
        </p:txBody>
      </p:sp>
      <p:sp>
        <p:nvSpPr>
          <p:cNvPr id="3" name="Title 2"/>
          <p:cNvSpPr>
            <a:spLocks noGrp="1"/>
          </p:cNvSpPr>
          <p:nvPr>
            <p:ph type="title"/>
          </p:nvPr>
        </p:nvSpPr>
        <p:spPr/>
        <p:txBody>
          <a:bodyPr/>
          <a:lstStyle/>
          <a:p>
            <a:r>
              <a:rPr lang="en-US" dirty="0" smtClean="0"/>
              <a:t>Heat Rejection</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11</a:t>
            </a:fld>
            <a:endParaRPr lang="en-IN"/>
          </a:p>
        </p:txBody>
      </p:sp>
    </p:spTree>
    <p:extLst>
      <p:ext uri="{BB962C8B-B14F-4D97-AF65-F5344CB8AC3E}">
        <p14:creationId xmlns:p14="http://schemas.microsoft.com/office/powerpoint/2010/main" val="3271814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The flow through CCWS – 1 PHEs varies largely (</a:t>
            </a:r>
            <a:r>
              <a:rPr lang="en-US" sz="2200" i="1" dirty="0"/>
              <a:t>~60%</a:t>
            </a:r>
            <a:r>
              <a:rPr lang="en-US" sz="2200" dirty="0"/>
              <a:t>)</a:t>
            </a:r>
            <a:r>
              <a:rPr lang="en-US" sz="2200" i="1" dirty="0"/>
              <a:t> </a:t>
            </a:r>
            <a:r>
              <a:rPr lang="en-US" sz="2200" dirty="0"/>
              <a:t>between burn and dwell of plasma pulse. Hence the volume of cold basin and hot basin varies conversely to each other throughout the pulse. </a:t>
            </a:r>
            <a:endParaRPr lang="en-US" sz="2200" dirty="0" smtClean="0"/>
          </a:p>
          <a:p>
            <a:r>
              <a:rPr lang="en-US" sz="2200" dirty="0" smtClean="0"/>
              <a:t>It </a:t>
            </a:r>
            <a:r>
              <a:rPr lang="en-US" sz="2200" dirty="0"/>
              <a:t>is important to reset the water volume of both basins at the end of the pulse or after few cycles one of the basins overflows while the other starves. Hence the flow from hot basin to the CT is important for volume balance. </a:t>
            </a:r>
            <a:endParaRPr lang="en-US" sz="2200" dirty="0" smtClean="0"/>
          </a:p>
          <a:p>
            <a:r>
              <a:rPr lang="en-US" sz="2200" dirty="0" smtClean="0"/>
              <a:t>The </a:t>
            </a:r>
            <a:r>
              <a:rPr lang="en-US" sz="2200" dirty="0"/>
              <a:t>hot basin pumps are designed to deliver the flow equal to timed average of flow through CCWS – 1 PHEs throughout the cycle. A control valve is provided for correction in flow.</a:t>
            </a:r>
            <a:endParaRPr lang="en-IN" sz="2200" dirty="0"/>
          </a:p>
          <a:p>
            <a:r>
              <a:rPr lang="en-US" sz="2200" dirty="0"/>
              <a:t>Additionally, evaporation in CT and blow down to maintain COC causes loss of water. Hence, makeup water at same rate as the water loss is added. The evaporation is estimated using the reduction in volume of water in basins discounting the blow down flow. </a:t>
            </a:r>
            <a:endParaRPr lang="en-IN" sz="2200" dirty="0"/>
          </a:p>
          <a:p>
            <a:endParaRPr lang="en-IN" sz="2200" dirty="0"/>
          </a:p>
        </p:txBody>
      </p:sp>
      <p:sp>
        <p:nvSpPr>
          <p:cNvPr id="3" name="Title 2"/>
          <p:cNvSpPr>
            <a:spLocks noGrp="1"/>
          </p:cNvSpPr>
          <p:nvPr>
            <p:ph type="title"/>
          </p:nvPr>
        </p:nvSpPr>
        <p:spPr/>
        <p:txBody>
          <a:bodyPr/>
          <a:lstStyle/>
          <a:p>
            <a:r>
              <a:rPr lang="en-US" dirty="0" smtClean="0"/>
              <a:t>Volume Control</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12</a:t>
            </a:fld>
            <a:endParaRPr lang="en-IN"/>
          </a:p>
        </p:txBody>
      </p:sp>
    </p:spTree>
    <p:extLst>
      <p:ext uri="{BB962C8B-B14F-4D97-AF65-F5344CB8AC3E}">
        <p14:creationId xmlns:p14="http://schemas.microsoft.com/office/powerpoint/2010/main" val="911880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r>
              <a:rPr lang="en-US" dirty="0" smtClean="0"/>
              <a:t>Functional Analysis Diagram </a:t>
            </a:r>
            <a:endParaRPr lang="en-I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327263065"/>
              </p:ext>
            </p:extLst>
          </p:nvPr>
        </p:nvGraphicFramePr>
        <p:xfrm>
          <a:off x="583324" y="902179"/>
          <a:ext cx="7805100" cy="5302702"/>
        </p:xfrm>
        <a:graphic>
          <a:graphicData uri="http://schemas.openxmlformats.org/presentationml/2006/ole">
            <mc:AlternateContent xmlns:mc="http://schemas.openxmlformats.org/markup-compatibility/2006">
              <mc:Choice xmlns:v="urn:schemas-microsoft-com:vml" Requires="v">
                <p:oleObj spid="_x0000_s2096" name="Visio" r:id="rId3" imgW="8995916" imgH="6091136" progId="Visio.Drawing.11">
                  <p:embed/>
                </p:oleObj>
              </mc:Choice>
              <mc:Fallback>
                <p:oleObj name="Visio" r:id="rId3" imgW="8995916" imgH="609113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24" y="902179"/>
                        <a:ext cx="7805100" cy="5302702"/>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p:txBody>
          <a:bodyPr/>
          <a:lstStyle/>
          <a:p>
            <a:fld id="{B7677152-4DB0-485E-BA19-FC93D46FA6A9}" type="slidenum">
              <a:rPr lang="en-IN" smtClean="0"/>
              <a:t>13</a:t>
            </a:fld>
            <a:endParaRPr lang="en-IN"/>
          </a:p>
        </p:txBody>
      </p:sp>
    </p:spTree>
    <p:extLst>
      <p:ext uri="{BB962C8B-B14F-4D97-AF65-F5344CB8AC3E}">
        <p14:creationId xmlns:p14="http://schemas.microsoft.com/office/powerpoint/2010/main" val="3995496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chemeClr val="bg1">
                    <a:lumMod val="75000"/>
                  </a:schemeClr>
                </a:solidFill>
              </a:rPr>
              <a:t>Design Inputs</a:t>
            </a:r>
          </a:p>
          <a:p>
            <a:r>
              <a:rPr lang="en-US" sz="2800" dirty="0" smtClean="0">
                <a:solidFill>
                  <a:schemeClr val="bg1">
                    <a:lumMod val="75000"/>
                  </a:schemeClr>
                </a:solidFill>
              </a:rPr>
              <a:t>Functional Analysis</a:t>
            </a:r>
            <a:endParaRPr lang="en-US" sz="2500" dirty="0" smtClean="0">
              <a:solidFill>
                <a:schemeClr val="bg1">
                  <a:lumMod val="75000"/>
                </a:schemeClr>
              </a:solidFill>
            </a:endParaRPr>
          </a:p>
          <a:p>
            <a:r>
              <a:rPr lang="en-US" sz="2800" dirty="0" smtClean="0"/>
              <a:t>I&amp;C Functions</a:t>
            </a:r>
          </a:p>
          <a:p>
            <a:r>
              <a:rPr lang="en-US" sz="2800" dirty="0" smtClean="0">
                <a:solidFill>
                  <a:schemeClr val="bg1">
                    <a:lumMod val="75000"/>
                  </a:schemeClr>
                </a:solidFill>
              </a:rPr>
              <a:t>Control System Architecture</a:t>
            </a:r>
          </a:p>
          <a:p>
            <a:r>
              <a:rPr lang="en-US" sz="2800" dirty="0">
                <a:solidFill>
                  <a:schemeClr val="bg1">
                    <a:lumMod val="75000"/>
                  </a:schemeClr>
                </a:solidFill>
              </a:rPr>
              <a:t>Operation Management</a:t>
            </a:r>
          </a:p>
          <a:p>
            <a:endParaRPr lang="en-US" sz="2800" dirty="0" smtClean="0"/>
          </a:p>
        </p:txBody>
      </p:sp>
      <p:sp>
        <p:nvSpPr>
          <p:cNvPr id="3" name="Title 2"/>
          <p:cNvSpPr>
            <a:spLocks noGrp="1"/>
          </p:cNvSpPr>
          <p:nvPr>
            <p:ph type="title"/>
          </p:nvPr>
        </p:nvSpPr>
        <p:spPr/>
        <p:txBody>
          <a:bodyPr/>
          <a:lstStyle/>
          <a:p>
            <a:r>
              <a:rPr lang="en-US" dirty="0" smtClean="0"/>
              <a:t>Presentation Outline</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14</a:t>
            </a:fld>
            <a:endParaRPr lang="en-IN"/>
          </a:p>
        </p:txBody>
      </p:sp>
    </p:spTree>
    <p:extLst>
      <p:ext uri="{BB962C8B-B14F-4D97-AF65-F5344CB8AC3E}">
        <p14:creationId xmlns:p14="http://schemas.microsoft.com/office/powerpoint/2010/main" val="2094336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2" indent="0">
              <a:buNone/>
            </a:pPr>
            <a:r>
              <a:rPr lang="en-US" sz="2400" u="sng" dirty="0"/>
              <a:t>CCWS – 1 Temperature </a:t>
            </a:r>
            <a:r>
              <a:rPr lang="en-US" sz="2400" u="sng" dirty="0" smtClean="0"/>
              <a:t>control</a:t>
            </a:r>
          </a:p>
          <a:p>
            <a:pPr marL="0" lvl="2" indent="0">
              <a:buNone/>
            </a:pPr>
            <a:endParaRPr lang="en-US" sz="1800" u="sng" dirty="0"/>
          </a:p>
          <a:p>
            <a:pPr marL="0" lvl="2" indent="0">
              <a:buNone/>
            </a:pPr>
            <a:endParaRPr lang="en-US" sz="1800" u="sng" dirty="0" smtClean="0"/>
          </a:p>
          <a:p>
            <a:pPr marL="0" lvl="2" indent="0">
              <a:buNone/>
            </a:pPr>
            <a:endParaRPr lang="en-US" sz="1800" u="sng" dirty="0"/>
          </a:p>
          <a:p>
            <a:pPr marL="0" lvl="2" indent="0">
              <a:buNone/>
            </a:pPr>
            <a:endParaRPr lang="en-US" sz="1800" u="sng" dirty="0" smtClean="0"/>
          </a:p>
          <a:p>
            <a:pPr marL="0" lvl="2" indent="0">
              <a:buNone/>
            </a:pPr>
            <a:endParaRPr lang="en-IN" sz="1800" u="sng"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dirty="0" smtClean="0"/>
              <a:t>RTD is used to measure temperature </a:t>
            </a:r>
            <a:r>
              <a:rPr lang="en-US" dirty="0"/>
              <a:t>in CCWS – 1 supply </a:t>
            </a:r>
            <a:r>
              <a:rPr lang="en-US" dirty="0" smtClean="0"/>
              <a:t>header. </a:t>
            </a:r>
          </a:p>
          <a:p>
            <a:pPr marL="0" indent="0">
              <a:buNone/>
            </a:pPr>
            <a:endParaRPr lang="en-US" dirty="0"/>
          </a:p>
          <a:p>
            <a:pPr marL="0" indent="0">
              <a:buNone/>
            </a:pPr>
            <a:endParaRPr lang="en-IN" dirty="0"/>
          </a:p>
        </p:txBody>
      </p:sp>
      <p:sp>
        <p:nvSpPr>
          <p:cNvPr id="3" name="Title 2"/>
          <p:cNvSpPr>
            <a:spLocks noGrp="1"/>
          </p:cNvSpPr>
          <p:nvPr>
            <p:ph type="title"/>
          </p:nvPr>
        </p:nvSpPr>
        <p:spPr/>
        <p:txBody>
          <a:bodyPr/>
          <a:lstStyle/>
          <a:p>
            <a:r>
              <a:rPr lang="en-US" dirty="0" smtClean="0"/>
              <a:t>I&amp;C Functions for Heat Removal</a:t>
            </a:r>
            <a:endParaRPr lang="en-I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774532804"/>
              </p:ext>
            </p:extLst>
          </p:nvPr>
        </p:nvGraphicFramePr>
        <p:xfrm>
          <a:off x="402551" y="1714463"/>
          <a:ext cx="8338897" cy="2787713"/>
        </p:xfrm>
        <a:graphic>
          <a:graphicData uri="http://schemas.openxmlformats.org/presentationml/2006/ole">
            <mc:AlternateContent xmlns:mc="http://schemas.openxmlformats.org/markup-compatibility/2006">
              <mc:Choice xmlns:v="urn:schemas-microsoft-com:vml" Requires="v">
                <p:oleObj spid="_x0000_s4143" name="Visio" r:id="rId3" imgW="6877421" imgH="2304374" progId="Visio.Drawing.11">
                  <p:embed/>
                </p:oleObj>
              </mc:Choice>
              <mc:Fallback>
                <p:oleObj name="Visio" r:id="rId3" imgW="6877421" imgH="230437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51" y="1714463"/>
                        <a:ext cx="8338897" cy="2787713"/>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p:txBody>
          <a:bodyPr/>
          <a:lstStyle/>
          <a:p>
            <a:fld id="{B7677152-4DB0-485E-BA19-FC93D46FA6A9}" type="slidenum">
              <a:rPr lang="en-IN" smtClean="0"/>
              <a:t>15</a:t>
            </a:fld>
            <a:endParaRPr lang="en-IN"/>
          </a:p>
        </p:txBody>
      </p:sp>
      <p:sp>
        <p:nvSpPr>
          <p:cNvPr id="7" name="TextBox 6"/>
          <p:cNvSpPr txBox="1"/>
          <p:nvPr/>
        </p:nvSpPr>
        <p:spPr>
          <a:xfrm>
            <a:off x="2758966" y="2443655"/>
            <a:ext cx="914400" cy="276999"/>
          </a:xfrm>
          <a:prstGeom prst="rect">
            <a:avLst/>
          </a:prstGeom>
          <a:noFill/>
        </p:spPr>
        <p:txBody>
          <a:bodyPr wrap="square" rtlCol="0">
            <a:spAutoFit/>
          </a:bodyPr>
          <a:lstStyle/>
          <a:p>
            <a:pPr algn="ctr"/>
            <a:r>
              <a:rPr lang="en-US" sz="1200" dirty="0" smtClean="0"/>
              <a:t>Max</a:t>
            </a:r>
            <a:endParaRPr lang="en-IN" sz="1200" dirty="0"/>
          </a:p>
        </p:txBody>
      </p:sp>
    </p:spTree>
    <p:extLst>
      <p:ext uri="{BB962C8B-B14F-4D97-AF65-F5344CB8AC3E}">
        <p14:creationId xmlns:p14="http://schemas.microsoft.com/office/powerpoint/2010/main" val="243739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Balance </a:t>
            </a:r>
            <a:r>
              <a:rPr lang="en-US" sz="2000" dirty="0"/>
              <a:t>of heat removal depends largely on correctness of this control loop, two temperature sensors are used in 1oo2 (Max) configuration. </a:t>
            </a:r>
          </a:p>
          <a:p>
            <a:r>
              <a:rPr lang="en-US" sz="2000" dirty="0"/>
              <a:t>The measured temperature is compared with set-point of 31 °C and speed reference of VFD is generated using a PID control. </a:t>
            </a:r>
          </a:p>
          <a:p>
            <a:r>
              <a:rPr lang="en-US" sz="2000" dirty="0"/>
              <a:t>When CCWS – 1 supply water temperature drops below set-point, the VFD starts driving the HRS pumps below rated speed to reduce flow (</a:t>
            </a:r>
            <a:r>
              <a:rPr lang="en-US" sz="2000" i="1" dirty="0"/>
              <a:t>up to the practical limit of 40%, excreted by pumps</a:t>
            </a:r>
            <a:r>
              <a:rPr lang="en-US" sz="2000" dirty="0"/>
              <a:t>) in the effort to bring the temperature close to set-point. When temperature starts increasing above set-point, the VFD increases the speed of pumps (</a:t>
            </a:r>
            <a:r>
              <a:rPr lang="en-US" sz="2000" i="1" dirty="0"/>
              <a:t>maximum up to rated speed</a:t>
            </a:r>
            <a:r>
              <a:rPr lang="en-US" sz="2000" dirty="0"/>
              <a:t>) increasing flow to achieve improved heat removal. </a:t>
            </a:r>
            <a:endParaRPr lang="en-IN" sz="2000" dirty="0"/>
          </a:p>
          <a:p>
            <a:endParaRPr lang="en-IN" sz="2000" dirty="0"/>
          </a:p>
        </p:txBody>
      </p:sp>
      <p:sp>
        <p:nvSpPr>
          <p:cNvPr id="3" name="Title 2"/>
          <p:cNvSpPr>
            <a:spLocks noGrp="1"/>
          </p:cNvSpPr>
          <p:nvPr>
            <p:ph type="title"/>
          </p:nvPr>
        </p:nvSpPr>
        <p:spPr/>
        <p:txBody>
          <a:bodyPr/>
          <a:lstStyle/>
          <a:p>
            <a:r>
              <a:rPr lang="en-US" dirty="0" smtClean="0"/>
              <a:t>I&amp;C Function for Heat Removal</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16</a:t>
            </a:fld>
            <a:endParaRPr lang="en-IN"/>
          </a:p>
        </p:txBody>
      </p:sp>
    </p:spTree>
    <p:extLst>
      <p:ext uri="{BB962C8B-B14F-4D97-AF65-F5344CB8AC3E}">
        <p14:creationId xmlns:p14="http://schemas.microsoft.com/office/powerpoint/2010/main" val="1357324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2" indent="0">
              <a:buNone/>
            </a:pPr>
            <a:r>
              <a:rPr lang="en-US" sz="2000" u="sng" dirty="0"/>
              <a:t>CCWS – 2</a:t>
            </a:r>
            <a:r>
              <a:rPr lang="en-US" sz="2000" u="sng" dirty="0" smtClean="0"/>
              <a:t> </a:t>
            </a:r>
            <a:r>
              <a:rPr lang="en-US" sz="2000" u="sng" dirty="0"/>
              <a:t>Temperature </a:t>
            </a:r>
            <a:r>
              <a:rPr lang="en-US" sz="2000" u="sng" dirty="0" smtClean="0"/>
              <a:t>control</a:t>
            </a:r>
          </a:p>
          <a:p>
            <a:pPr marL="257175" lvl="2" indent="-257175"/>
            <a:r>
              <a:rPr lang="en-US" sz="2000" dirty="0"/>
              <a:t>The control valve on each of the HRS headers to PHEs catering to respective CCWS – 2 Loops, is used to control the flow. </a:t>
            </a:r>
            <a:endParaRPr lang="en-US" sz="2000" dirty="0" smtClean="0"/>
          </a:p>
          <a:p>
            <a:pPr marL="257175" lvl="2" indent="-257175"/>
            <a:r>
              <a:rPr lang="en-US" sz="2000" dirty="0" smtClean="0"/>
              <a:t>The </a:t>
            </a:r>
            <a:r>
              <a:rPr lang="en-US" sz="2000" dirty="0"/>
              <a:t>temperature in CCWS – 2 supply header is measured using two temperature sensor in 1oo2 configuration.  </a:t>
            </a:r>
            <a:endParaRPr lang="en-US" sz="2000" dirty="0" smtClean="0"/>
          </a:p>
          <a:p>
            <a:pPr marL="257175" lvl="2" indent="-257175"/>
            <a:r>
              <a:rPr lang="en-US" sz="2000" dirty="0" smtClean="0"/>
              <a:t>The </a:t>
            </a:r>
            <a:r>
              <a:rPr lang="en-US" sz="2000" dirty="0"/>
              <a:t>measured temperature is compared with set-point of 31 °C and the valve is </a:t>
            </a:r>
            <a:r>
              <a:rPr lang="x-none" sz="2000" dirty="0"/>
              <a:t>is throttled according to output of the </a:t>
            </a:r>
            <a:r>
              <a:rPr lang="en-US" sz="2000" dirty="0" smtClean="0"/>
              <a:t>PID </a:t>
            </a:r>
            <a:r>
              <a:rPr lang="x-none" sz="2000" dirty="0" smtClean="0"/>
              <a:t>control </a:t>
            </a:r>
            <a:r>
              <a:rPr lang="en-US" sz="2000" dirty="0" smtClean="0"/>
              <a:t>allowing </a:t>
            </a:r>
            <a:r>
              <a:rPr lang="en-US" sz="2000" dirty="0"/>
              <a:t>required flow through secondary side of PHE</a:t>
            </a:r>
            <a:r>
              <a:rPr lang="x-none" sz="2000" dirty="0"/>
              <a:t> to achieve the set temperature</a:t>
            </a:r>
            <a:r>
              <a:rPr lang="en-US" sz="2000" dirty="0" smtClean="0"/>
              <a:t>.</a:t>
            </a:r>
            <a:endParaRPr lang="en-IN" sz="2000" dirty="0"/>
          </a:p>
          <a:p>
            <a:pPr marL="0" lvl="2" indent="0">
              <a:buNone/>
            </a:pPr>
            <a:r>
              <a:rPr lang="en-US" sz="2000" u="sng" dirty="0"/>
              <a:t>Pump Start/Stop, Protection and Standby Management</a:t>
            </a:r>
            <a:endParaRPr lang="en-IN" sz="2000" u="sng" dirty="0"/>
          </a:p>
          <a:p>
            <a:pPr marL="257175" lvl="2" indent="-257175"/>
            <a:r>
              <a:rPr lang="en-US" sz="2000" dirty="0"/>
              <a:t>A pump will start when </a:t>
            </a:r>
            <a:r>
              <a:rPr lang="en-US" sz="2000" dirty="0" smtClean="0"/>
              <a:t>on a </a:t>
            </a:r>
            <a:r>
              <a:rPr lang="en-US" sz="2000" dirty="0"/>
              <a:t>command from control room </a:t>
            </a:r>
            <a:r>
              <a:rPr lang="en-US" sz="2000" dirty="0" smtClean="0"/>
              <a:t>only after following start permissive:</a:t>
            </a:r>
          </a:p>
          <a:p>
            <a:pPr marL="600075" lvl="3" indent="-257175"/>
            <a:r>
              <a:rPr lang="en-US" sz="2000" dirty="0">
                <a:cs typeface="Times New Roman" panose="02020603050405020304" pitchFamily="18" charset="0"/>
              </a:rPr>
              <a:t>D</a:t>
            </a:r>
            <a:r>
              <a:rPr lang="en-US" sz="2000" dirty="0" smtClean="0">
                <a:cs typeface="Times New Roman" panose="02020603050405020304" pitchFamily="18" charset="0"/>
              </a:rPr>
              <a:t>ischarge </a:t>
            </a:r>
            <a:r>
              <a:rPr lang="en-US" sz="2000" dirty="0">
                <a:cs typeface="Times New Roman" panose="02020603050405020304" pitchFamily="18" charset="0"/>
              </a:rPr>
              <a:t>valve in close </a:t>
            </a:r>
            <a:r>
              <a:rPr lang="en-US" sz="2000" dirty="0" smtClean="0">
                <a:cs typeface="Times New Roman" panose="02020603050405020304" pitchFamily="18" charset="0"/>
              </a:rPr>
              <a:t>position</a:t>
            </a:r>
          </a:p>
          <a:p>
            <a:pPr marL="600075" lvl="3" indent="-257175"/>
            <a:r>
              <a:rPr lang="en-US" sz="2000" dirty="0">
                <a:cs typeface="Times New Roman" panose="02020603050405020304" pitchFamily="18" charset="0"/>
              </a:rPr>
              <a:t>N</a:t>
            </a:r>
            <a:r>
              <a:rPr lang="en-US" sz="2000" dirty="0" smtClean="0">
                <a:cs typeface="Times New Roman" panose="02020603050405020304" pitchFamily="18" charset="0"/>
              </a:rPr>
              <a:t>o </a:t>
            </a:r>
            <a:r>
              <a:rPr lang="en-US" sz="2000" dirty="0">
                <a:cs typeface="Times New Roman" panose="02020603050405020304" pitchFamily="18" charset="0"/>
              </a:rPr>
              <a:t>reverse </a:t>
            </a:r>
            <a:r>
              <a:rPr lang="en-US" sz="2000" dirty="0" smtClean="0">
                <a:cs typeface="Times New Roman" panose="02020603050405020304" pitchFamily="18" charset="0"/>
              </a:rPr>
              <a:t>rotation</a:t>
            </a:r>
          </a:p>
          <a:p>
            <a:pPr marL="600075" lvl="3" indent="-257175"/>
            <a:r>
              <a:rPr lang="en-US" sz="2000" dirty="0">
                <a:cs typeface="Times New Roman" panose="02020603050405020304" pitchFamily="18" charset="0"/>
              </a:rPr>
              <a:t>S</a:t>
            </a:r>
            <a:r>
              <a:rPr lang="en-US" sz="2000" dirty="0" smtClean="0">
                <a:cs typeface="Times New Roman" panose="02020603050405020304" pitchFamily="18" charset="0"/>
              </a:rPr>
              <a:t>ump </a:t>
            </a:r>
            <a:r>
              <a:rPr lang="en-US" sz="2000" dirty="0">
                <a:cs typeface="Times New Roman" panose="02020603050405020304" pitchFamily="18" charset="0"/>
              </a:rPr>
              <a:t>level not low </a:t>
            </a:r>
            <a:endParaRPr lang="en-US" sz="2000" dirty="0" smtClean="0">
              <a:cs typeface="Times New Roman" panose="02020603050405020304" pitchFamily="18" charset="0"/>
            </a:endParaRPr>
          </a:p>
          <a:p>
            <a:pPr marL="600075" lvl="3" indent="-257175"/>
            <a:r>
              <a:rPr lang="en-US" sz="2000" dirty="0" smtClean="0">
                <a:cs typeface="Times New Roman" panose="02020603050405020304" pitchFamily="18" charset="0"/>
              </a:rPr>
              <a:t>Motor Protection relay not operated</a:t>
            </a:r>
            <a:endParaRPr lang="en-IN" sz="2000" dirty="0">
              <a:cs typeface="Times New Roman" panose="02020603050405020304" pitchFamily="18" charset="0"/>
            </a:endParaRPr>
          </a:p>
          <a:p>
            <a:pPr marL="257175" lvl="2" indent="-257175"/>
            <a:endParaRPr lang="en-IN" sz="2000" u="sng" dirty="0"/>
          </a:p>
          <a:p>
            <a:endParaRPr lang="en-IN" sz="2000" dirty="0"/>
          </a:p>
        </p:txBody>
      </p:sp>
      <p:sp>
        <p:nvSpPr>
          <p:cNvPr id="3" name="Title 2"/>
          <p:cNvSpPr>
            <a:spLocks noGrp="1"/>
          </p:cNvSpPr>
          <p:nvPr>
            <p:ph type="title"/>
          </p:nvPr>
        </p:nvSpPr>
        <p:spPr/>
        <p:txBody>
          <a:bodyPr/>
          <a:lstStyle/>
          <a:p>
            <a:r>
              <a:rPr lang="en-US" dirty="0"/>
              <a:t>I&amp;C Functions for Heat Removal</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17</a:t>
            </a:fld>
            <a:endParaRPr lang="en-IN"/>
          </a:p>
        </p:txBody>
      </p:sp>
    </p:spTree>
    <p:extLst>
      <p:ext uri="{BB962C8B-B14F-4D97-AF65-F5344CB8AC3E}">
        <p14:creationId xmlns:p14="http://schemas.microsoft.com/office/powerpoint/2010/main" val="2639227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A motor protection relay is used to trip the pump motor if any of the </a:t>
            </a:r>
            <a:r>
              <a:rPr lang="en-US" sz="2000" dirty="0" smtClean="0"/>
              <a:t>following conditions occurs:</a:t>
            </a:r>
          </a:p>
          <a:p>
            <a:pPr lvl="1"/>
            <a:r>
              <a:rPr lang="en-US" sz="2000" dirty="0"/>
              <a:t>H</a:t>
            </a:r>
            <a:r>
              <a:rPr lang="en-US" sz="2000" dirty="0" smtClean="0"/>
              <a:t>igh </a:t>
            </a:r>
            <a:r>
              <a:rPr lang="en-US" sz="2000" dirty="0"/>
              <a:t>winding or baring temperature of </a:t>
            </a:r>
            <a:r>
              <a:rPr lang="en-US" sz="2000" dirty="0" smtClean="0"/>
              <a:t>motor</a:t>
            </a:r>
          </a:p>
          <a:p>
            <a:pPr lvl="1"/>
            <a:r>
              <a:rPr lang="en-US" sz="2000" dirty="0"/>
              <a:t>O</a:t>
            </a:r>
            <a:r>
              <a:rPr lang="en-US" sz="2000" dirty="0" smtClean="0"/>
              <a:t>ver current</a:t>
            </a:r>
          </a:p>
          <a:p>
            <a:pPr lvl="1"/>
            <a:r>
              <a:rPr lang="en-US" sz="2000" dirty="0" smtClean="0"/>
              <a:t>High </a:t>
            </a:r>
            <a:r>
              <a:rPr lang="en-US" sz="2000" dirty="0"/>
              <a:t>vibration occurs. </a:t>
            </a:r>
          </a:p>
          <a:p>
            <a:r>
              <a:rPr lang="en-US" sz="2000" dirty="0" smtClean="0"/>
              <a:t>Additionally</a:t>
            </a:r>
            <a:r>
              <a:rPr lang="en-US" sz="2000" dirty="0"/>
              <a:t>, the pump is tripped by plant controller when any of the </a:t>
            </a:r>
            <a:r>
              <a:rPr lang="en-US" sz="2000" dirty="0" smtClean="0"/>
              <a:t>following process conditions occurs:</a:t>
            </a:r>
          </a:p>
          <a:p>
            <a:pPr lvl="1"/>
            <a:r>
              <a:rPr lang="en-US" sz="2000" dirty="0" smtClean="0"/>
              <a:t>Low </a:t>
            </a:r>
            <a:r>
              <a:rPr lang="en-US" sz="2000" dirty="0"/>
              <a:t>sump level, </a:t>
            </a:r>
            <a:endParaRPr lang="en-US" sz="2000" dirty="0" smtClean="0"/>
          </a:p>
          <a:p>
            <a:pPr lvl="1"/>
            <a:r>
              <a:rPr lang="en-US" sz="2000" dirty="0" smtClean="0"/>
              <a:t>Discharge </a:t>
            </a:r>
            <a:r>
              <a:rPr lang="en-US" sz="2000" dirty="0"/>
              <a:t>valve remains close after pump starts</a:t>
            </a:r>
            <a:r>
              <a:rPr lang="en-US" sz="2000" dirty="0" smtClean="0"/>
              <a:t>.</a:t>
            </a:r>
          </a:p>
          <a:p>
            <a:r>
              <a:rPr lang="en-US" sz="2000" dirty="0" smtClean="0"/>
              <a:t> </a:t>
            </a:r>
            <a:r>
              <a:rPr lang="en-US" sz="2000" dirty="0"/>
              <a:t>If any of the working pumps trip, the standby pumps starts automatically. </a:t>
            </a:r>
            <a:endParaRPr lang="en-IN" sz="2000" dirty="0"/>
          </a:p>
          <a:p>
            <a:endParaRPr lang="en-IN" sz="2000" dirty="0"/>
          </a:p>
        </p:txBody>
      </p:sp>
      <p:sp>
        <p:nvSpPr>
          <p:cNvPr id="3" name="Title 2"/>
          <p:cNvSpPr>
            <a:spLocks noGrp="1"/>
          </p:cNvSpPr>
          <p:nvPr>
            <p:ph type="title"/>
          </p:nvPr>
        </p:nvSpPr>
        <p:spPr/>
        <p:txBody>
          <a:bodyPr/>
          <a:lstStyle/>
          <a:p>
            <a:r>
              <a:rPr lang="en-US" dirty="0"/>
              <a:t>I&amp;C Functions for Heat Removal</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18</a:t>
            </a:fld>
            <a:endParaRPr lang="en-IN"/>
          </a:p>
        </p:txBody>
      </p:sp>
    </p:spTree>
    <p:extLst>
      <p:ext uri="{BB962C8B-B14F-4D97-AF65-F5344CB8AC3E}">
        <p14:creationId xmlns:p14="http://schemas.microsoft.com/office/powerpoint/2010/main" val="4241283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3" y="870614"/>
            <a:ext cx="8715436" cy="5357850"/>
          </a:xfrm>
        </p:spPr>
        <p:txBody>
          <a:bodyPr/>
          <a:lstStyle/>
          <a:p>
            <a:pPr marL="0" indent="0">
              <a:buNone/>
            </a:pPr>
            <a:r>
              <a:rPr lang="en-US" u="sng" dirty="0"/>
              <a:t>Hot water flow control</a:t>
            </a:r>
            <a:endParaRPr lang="en-IN" u="sng" dirty="0"/>
          </a:p>
          <a:p>
            <a:r>
              <a:rPr lang="en-US" dirty="0"/>
              <a:t>A control valve provided on the header from hot basin to CT is modulated </a:t>
            </a:r>
            <a:r>
              <a:rPr lang="en-US" dirty="0" smtClean="0"/>
              <a:t>based </a:t>
            </a:r>
            <a:r>
              <a:rPr lang="en-US" dirty="0"/>
              <a:t>on the difference of measured flow and the </a:t>
            </a:r>
            <a:r>
              <a:rPr lang="en-US" dirty="0" smtClean="0"/>
              <a:t>set flow (</a:t>
            </a:r>
            <a:r>
              <a:rPr lang="en-US" i="1" dirty="0" smtClean="0"/>
              <a:t>Timed average of flow of Recirculation Pumps</a:t>
            </a:r>
            <a:r>
              <a:rPr lang="en-US" dirty="0" smtClean="0"/>
              <a:t>). </a:t>
            </a:r>
            <a:endParaRPr lang="en-US" sz="1000" u="sng" dirty="0" smtClean="0"/>
          </a:p>
          <a:p>
            <a:pPr marL="0" indent="0">
              <a:buNone/>
            </a:pPr>
            <a:r>
              <a:rPr lang="en-US" sz="1800" u="sng" dirty="0" smtClean="0"/>
              <a:t>CT </a:t>
            </a:r>
            <a:r>
              <a:rPr lang="en-US" sz="1800" u="sng" dirty="0"/>
              <a:t>Fan On/Off and Protection</a:t>
            </a:r>
            <a:endParaRPr lang="en-IN" sz="1800" u="sng" dirty="0"/>
          </a:p>
          <a:p>
            <a:pPr marL="257175" lvl="2" indent="-257175"/>
            <a:r>
              <a:rPr lang="en-US" sz="1800" dirty="0"/>
              <a:t>A </a:t>
            </a:r>
            <a:r>
              <a:rPr lang="en-US" sz="1800" dirty="0" smtClean="0"/>
              <a:t>CT Fan </a:t>
            </a:r>
            <a:r>
              <a:rPr lang="en-US" sz="1800" dirty="0"/>
              <a:t>will start when on a command from control room only after following start permissive:</a:t>
            </a:r>
          </a:p>
          <a:p>
            <a:pPr lvl="1"/>
            <a:r>
              <a:rPr lang="en-US" sz="1800" dirty="0" smtClean="0"/>
              <a:t>Gear </a:t>
            </a:r>
            <a:r>
              <a:rPr lang="en-US" sz="1800" dirty="0"/>
              <a:t>box oil level not </a:t>
            </a:r>
            <a:r>
              <a:rPr lang="en-US" sz="1800" dirty="0" smtClean="0"/>
              <a:t>low</a:t>
            </a:r>
          </a:p>
          <a:p>
            <a:pPr lvl="1"/>
            <a:r>
              <a:rPr lang="en-US" sz="1800" dirty="0" smtClean="0"/>
              <a:t>Motor Protection Relay is not Operated .</a:t>
            </a:r>
          </a:p>
          <a:p>
            <a:r>
              <a:rPr lang="en-US" dirty="0" smtClean="0"/>
              <a:t>A </a:t>
            </a:r>
            <a:r>
              <a:rPr lang="en-US" dirty="0"/>
              <a:t>running fan will trip on </a:t>
            </a:r>
            <a:r>
              <a:rPr lang="en-US" dirty="0" smtClean="0"/>
              <a:t>following conditions:</a:t>
            </a:r>
          </a:p>
          <a:p>
            <a:pPr lvl="1"/>
            <a:r>
              <a:rPr lang="en-US" sz="1800" dirty="0"/>
              <a:t>H</a:t>
            </a:r>
            <a:r>
              <a:rPr lang="en-US" sz="1800" dirty="0" smtClean="0"/>
              <a:t>igh </a:t>
            </a:r>
            <a:r>
              <a:rPr lang="en-US" sz="1800" dirty="0"/>
              <a:t>motor winding or baring </a:t>
            </a:r>
            <a:r>
              <a:rPr lang="en-US" sz="1800" dirty="0" smtClean="0"/>
              <a:t>temperature</a:t>
            </a:r>
          </a:p>
          <a:p>
            <a:pPr lvl="1"/>
            <a:r>
              <a:rPr lang="en-US" sz="1800" dirty="0"/>
              <a:t>O</a:t>
            </a:r>
            <a:r>
              <a:rPr lang="en-US" sz="1800" dirty="0" smtClean="0"/>
              <a:t>ver current </a:t>
            </a:r>
          </a:p>
          <a:p>
            <a:pPr lvl="1"/>
            <a:r>
              <a:rPr lang="en-US" sz="1800" dirty="0" smtClean="0"/>
              <a:t>High vibration </a:t>
            </a:r>
          </a:p>
          <a:p>
            <a:pPr lvl="1"/>
            <a:r>
              <a:rPr lang="en-US" sz="1800" dirty="0"/>
              <a:t>L</a:t>
            </a:r>
            <a:r>
              <a:rPr lang="en-US" sz="1800" dirty="0" smtClean="0"/>
              <a:t>ow </a:t>
            </a:r>
            <a:r>
              <a:rPr lang="en-US" sz="1800" dirty="0"/>
              <a:t>gear box </a:t>
            </a:r>
            <a:r>
              <a:rPr lang="en-US" sz="1800" dirty="0" smtClean="0"/>
              <a:t>oil level</a:t>
            </a:r>
            <a:endParaRPr lang="en-IN" sz="1800" dirty="0"/>
          </a:p>
          <a:p>
            <a:pPr marL="85725" indent="0">
              <a:buNone/>
            </a:pPr>
            <a:r>
              <a:rPr lang="en-US" sz="1850" u="sng" dirty="0" smtClean="0"/>
              <a:t>Hot </a:t>
            </a:r>
            <a:r>
              <a:rPr lang="en-US" sz="1850" u="sng" dirty="0"/>
              <a:t>water pump protection and Standby Management </a:t>
            </a:r>
            <a:endParaRPr lang="en-IN" sz="1850" u="sng" dirty="0"/>
          </a:p>
          <a:p>
            <a:r>
              <a:rPr lang="en-US" dirty="0"/>
              <a:t>The logic for pump protection and standby management is same as that in Heat Removal</a:t>
            </a:r>
            <a:r>
              <a:rPr lang="en-US" dirty="0" smtClean="0"/>
              <a:t>.</a:t>
            </a:r>
            <a:endParaRPr lang="en-IN" dirty="0"/>
          </a:p>
        </p:txBody>
      </p:sp>
      <p:sp>
        <p:nvSpPr>
          <p:cNvPr id="3" name="Title 2"/>
          <p:cNvSpPr>
            <a:spLocks noGrp="1"/>
          </p:cNvSpPr>
          <p:nvPr>
            <p:ph type="title"/>
          </p:nvPr>
        </p:nvSpPr>
        <p:spPr/>
        <p:txBody>
          <a:bodyPr/>
          <a:lstStyle/>
          <a:p>
            <a:r>
              <a:rPr lang="en-US" dirty="0"/>
              <a:t>I&amp;C Functions for Heat </a:t>
            </a:r>
            <a:r>
              <a:rPr lang="en-US" dirty="0" smtClean="0"/>
              <a:t>Rejection</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19</a:t>
            </a:fld>
            <a:endParaRPr lang="en-IN"/>
          </a:p>
        </p:txBody>
      </p:sp>
    </p:spTree>
    <p:extLst>
      <p:ext uri="{BB962C8B-B14F-4D97-AF65-F5344CB8AC3E}">
        <p14:creationId xmlns:p14="http://schemas.microsoft.com/office/powerpoint/2010/main" val="3311692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22303" y="928688"/>
            <a:ext cx="7499395" cy="5357812"/>
          </a:xfrm>
          <a:prstGeom prst="rect">
            <a:avLst/>
          </a:prstGeom>
        </p:spPr>
      </p:pic>
      <p:sp>
        <p:nvSpPr>
          <p:cNvPr id="2" name="Title 1"/>
          <p:cNvSpPr>
            <a:spLocks noGrp="1"/>
          </p:cNvSpPr>
          <p:nvPr>
            <p:ph type="title"/>
          </p:nvPr>
        </p:nvSpPr>
        <p:spPr/>
        <p:txBody>
          <a:bodyPr/>
          <a:lstStyle/>
          <a:p>
            <a:r>
              <a:rPr lang="en-US" dirty="0" smtClean="0"/>
              <a:t>HRS Overview</a:t>
            </a:r>
            <a:endParaRPr lang="en-IN" dirty="0"/>
          </a:p>
        </p:txBody>
      </p:sp>
      <p:sp>
        <p:nvSpPr>
          <p:cNvPr id="3" name="Slide Number Placeholder 2"/>
          <p:cNvSpPr>
            <a:spLocks noGrp="1"/>
          </p:cNvSpPr>
          <p:nvPr>
            <p:ph type="sldNum" sz="quarter" idx="12"/>
          </p:nvPr>
        </p:nvSpPr>
        <p:spPr/>
        <p:txBody>
          <a:bodyPr/>
          <a:lstStyle/>
          <a:p>
            <a:fld id="{B7677152-4DB0-485E-BA19-FC93D46FA6A9}" type="slidenum">
              <a:rPr lang="en-IN" smtClean="0"/>
              <a:t>2</a:t>
            </a:fld>
            <a:endParaRPr lang="en-IN"/>
          </a:p>
        </p:txBody>
      </p:sp>
    </p:spTree>
    <p:extLst>
      <p:ext uri="{BB962C8B-B14F-4D97-AF65-F5344CB8AC3E}">
        <p14:creationId xmlns:p14="http://schemas.microsoft.com/office/powerpoint/2010/main" val="4247522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 indent="0">
              <a:buNone/>
            </a:pPr>
            <a:r>
              <a:rPr lang="en-US" sz="2000" u="sng" dirty="0"/>
              <a:t>Basin Water Volume </a:t>
            </a:r>
            <a:r>
              <a:rPr lang="en-US" sz="2000" u="sng" dirty="0" smtClean="0"/>
              <a:t>Control</a:t>
            </a:r>
            <a:endParaRPr lang="en-IN" sz="2000" u="sng" dirty="0"/>
          </a:p>
          <a:p>
            <a:r>
              <a:rPr lang="en-US" sz="2000" dirty="0"/>
              <a:t>The flow of makeup is decided based on reduction in the water level in basin. </a:t>
            </a:r>
            <a:endParaRPr lang="en-US" sz="2000" dirty="0" smtClean="0"/>
          </a:p>
          <a:p>
            <a:r>
              <a:rPr lang="en-US" sz="2000" dirty="0"/>
              <a:t>T</a:t>
            </a:r>
            <a:r>
              <a:rPr lang="en-US" sz="2000" dirty="0" smtClean="0"/>
              <a:t>he </a:t>
            </a:r>
            <a:r>
              <a:rPr lang="en-US" sz="2000" dirty="0"/>
              <a:t>water level in both the basins keeps on varying throughout plasma cycle, due to process nature </a:t>
            </a:r>
            <a:endParaRPr lang="en-US" sz="2000" dirty="0" smtClean="0"/>
          </a:p>
          <a:p>
            <a:r>
              <a:rPr lang="en-US" sz="2000" dirty="0"/>
              <a:t>I</a:t>
            </a:r>
            <a:r>
              <a:rPr lang="en-US" sz="2000" dirty="0" smtClean="0"/>
              <a:t>t </a:t>
            </a:r>
            <a:r>
              <a:rPr lang="en-US" sz="2000" dirty="0"/>
              <a:t>is not possible to estimate the water loss based on volume of one of the basin alone. </a:t>
            </a:r>
            <a:endParaRPr lang="en-US" sz="2000" dirty="0" smtClean="0"/>
          </a:p>
          <a:p>
            <a:r>
              <a:rPr lang="en-US" sz="2000" dirty="0" smtClean="0"/>
              <a:t>Level </a:t>
            </a:r>
            <a:r>
              <a:rPr lang="en-US" sz="2000" dirty="0"/>
              <a:t>sensors are installed on both the basins and sum of volumes of basins is used as input to control loop. </a:t>
            </a:r>
            <a:endParaRPr lang="en-US" sz="2000" dirty="0" smtClean="0"/>
          </a:p>
          <a:p>
            <a:r>
              <a:rPr lang="en-US" sz="2000" dirty="0" smtClean="0"/>
              <a:t>The </a:t>
            </a:r>
            <a:r>
              <a:rPr lang="en-US" sz="2000" dirty="0"/>
              <a:t>measured value is compared with set value </a:t>
            </a:r>
            <a:r>
              <a:rPr lang="en-US" sz="2000" dirty="0" smtClean="0"/>
              <a:t>(</a:t>
            </a:r>
            <a:r>
              <a:rPr lang="en-US" sz="2000" i="1" dirty="0" smtClean="0"/>
              <a:t>Sum of initial water volumes of basins</a:t>
            </a:r>
            <a:r>
              <a:rPr lang="en-US" sz="2000" dirty="0" smtClean="0"/>
              <a:t>) and </a:t>
            </a:r>
            <a:r>
              <a:rPr lang="en-US" sz="2000" dirty="0"/>
              <a:t>the makeup valve is modulated according to the output of </a:t>
            </a:r>
            <a:r>
              <a:rPr lang="en-US" sz="2000" dirty="0" smtClean="0"/>
              <a:t>PID control.</a:t>
            </a:r>
          </a:p>
        </p:txBody>
      </p:sp>
      <p:sp>
        <p:nvSpPr>
          <p:cNvPr id="3" name="Title 2"/>
          <p:cNvSpPr>
            <a:spLocks noGrp="1"/>
          </p:cNvSpPr>
          <p:nvPr>
            <p:ph type="title"/>
          </p:nvPr>
        </p:nvSpPr>
        <p:spPr/>
        <p:txBody>
          <a:bodyPr/>
          <a:lstStyle/>
          <a:p>
            <a:r>
              <a:rPr lang="en-IN" dirty="0" smtClean="0"/>
              <a:t>I&amp;C </a:t>
            </a:r>
            <a:r>
              <a:rPr lang="en-IN" dirty="0"/>
              <a:t>Functions for Volume Control</a:t>
            </a:r>
          </a:p>
        </p:txBody>
      </p:sp>
      <p:sp>
        <p:nvSpPr>
          <p:cNvPr id="4" name="Slide Number Placeholder 3"/>
          <p:cNvSpPr>
            <a:spLocks noGrp="1"/>
          </p:cNvSpPr>
          <p:nvPr>
            <p:ph type="sldNum" sz="quarter" idx="12"/>
          </p:nvPr>
        </p:nvSpPr>
        <p:spPr/>
        <p:txBody>
          <a:bodyPr/>
          <a:lstStyle/>
          <a:p>
            <a:fld id="{B7677152-4DB0-485E-BA19-FC93D46FA6A9}" type="slidenum">
              <a:rPr lang="en-IN" smtClean="0"/>
              <a:t>20</a:t>
            </a:fld>
            <a:endParaRPr lang="en-IN"/>
          </a:p>
        </p:txBody>
      </p:sp>
    </p:spTree>
    <p:extLst>
      <p:ext uri="{BB962C8B-B14F-4D97-AF65-F5344CB8AC3E}">
        <p14:creationId xmlns:p14="http://schemas.microsoft.com/office/powerpoint/2010/main" val="2488651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u="sng" dirty="0" smtClean="0"/>
              <a:t>Cooling Tower Bypass</a:t>
            </a:r>
          </a:p>
          <a:p>
            <a:r>
              <a:rPr lang="en-US" sz="2000" dirty="0"/>
              <a:t>An on/off valve is provided on the common header to CT and isolation valve are provided on header each CT cell. </a:t>
            </a:r>
            <a:endParaRPr lang="en-US" sz="2000" dirty="0" smtClean="0"/>
          </a:p>
          <a:p>
            <a:r>
              <a:rPr lang="en-US" sz="2000" dirty="0" smtClean="0"/>
              <a:t>The </a:t>
            </a:r>
            <a:r>
              <a:rPr lang="en-US" sz="2000" dirty="0"/>
              <a:t>bypass valve is opened to bypass the cooling tower during freezing conditions. </a:t>
            </a:r>
            <a:endParaRPr lang="en-US" sz="2000" dirty="0" smtClean="0"/>
          </a:p>
          <a:p>
            <a:r>
              <a:rPr lang="en-US" sz="2000" dirty="0" smtClean="0"/>
              <a:t>If </a:t>
            </a:r>
            <a:r>
              <a:rPr lang="en-US" sz="2000" dirty="0"/>
              <a:t>the bypass valve is opened, the CT cell isolation valves are automatically closed and the CT fans are turned off in </a:t>
            </a:r>
            <a:r>
              <a:rPr lang="en-US" sz="2000" dirty="0" smtClean="0"/>
              <a:t>sequence.</a:t>
            </a:r>
            <a:endParaRPr lang="en-US" sz="2000" i="1" dirty="0" smtClean="0"/>
          </a:p>
          <a:p>
            <a:pPr marL="0" indent="0">
              <a:buNone/>
            </a:pPr>
            <a:r>
              <a:rPr lang="en-US" sz="2000" u="sng" dirty="0" smtClean="0"/>
              <a:t>Hot </a:t>
            </a:r>
            <a:r>
              <a:rPr lang="en-US" sz="2000" u="sng" dirty="0"/>
              <a:t>Basin Bypass</a:t>
            </a:r>
            <a:endParaRPr lang="en-IN" sz="2000" u="sng" dirty="0"/>
          </a:p>
          <a:p>
            <a:r>
              <a:rPr lang="en-US" sz="2000" dirty="0"/>
              <a:t>Two on/off valves in Block &amp; Bypass configuration are provided to bypass the Hot Basin during maintenance &amp; testing modes of ITER.  </a:t>
            </a:r>
            <a:endParaRPr lang="en-IN" sz="2000" dirty="0"/>
          </a:p>
        </p:txBody>
      </p:sp>
      <p:sp>
        <p:nvSpPr>
          <p:cNvPr id="3" name="Title 2"/>
          <p:cNvSpPr>
            <a:spLocks noGrp="1"/>
          </p:cNvSpPr>
          <p:nvPr>
            <p:ph type="title"/>
          </p:nvPr>
        </p:nvSpPr>
        <p:spPr/>
        <p:txBody>
          <a:bodyPr/>
          <a:lstStyle/>
          <a:p>
            <a:r>
              <a:rPr lang="en-US" dirty="0" smtClean="0"/>
              <a:t>Auxiliary </a:t>
            </a:r>
            <a:r>
              <a:rPr lang="en-US" dirty="0" smtClean="0"/>
              <a:t>I&amp;C </a:t>
            </a:r>
            <a:r>
              <a:rPr lang="en-US" dirty="0"/>
              <a:t>F</a:t>
            </a:r>
            <a:r>
              <a:rPr lang="en-US" dirty="0" smtClean="0"/>
              <a:t>unctions</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21</a:t>
            </a:fld>
            <a:endParaRPr lang="en-IN"/>
          </a:p>
        </p:txBody>
      </p:sp>
    </p:spTree>
    <p:extLst>
      <p:ext uri="{BB962C8B-B14F-4D97-AF65-F5344CB8AC3E}">
        <p14:creationId xmlns:p14="http://schemas.microsoft.com/office/powerpoint/2010/main" val="270439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chemeClr val="bg1">
                    <a:lumMod val="75000"/>
                  </a:schemeClr>
                </a:solidFill>
              </a:rPr>
              <a:t>Design Inputs</a:t>
            </a:r>
          </a:p>
          <a:p>
            <a:r>
              <a:rPr lang="en-US" sz="2800" dirty="0" smtClean="0">
                <a:solidFill>
                  <a:schemeClr val="bg1">
                    <a:lumMod val="75000"/>
                  </a:schemeClr>
                </a:solidFill>
              </a:rPr>
              <a:t>Functional Analysis</a:t>
            </a:r>
            <a:endParaRPr lang="en-US" sz="2500" dirty="0" smtClean="0">
              <a:solidFill>
                <a:schemeClr val="bg1">
                  <a:lumMod val="75000"/>
                </a:schemeClr>
              </a:solidFill>
            </a:endParaRPr>
          </a:p>
          <a:p>
            <a:r>
              <a:rPr lang="en-US" sz="2800" dirty="0" smtClean="0">
                <a:solidFill>
                  <a:schemeClr val="bg1">
                    <a:lumMod val="75000"/>
                  </a:schemeClr>
                </a:solidFill>
              </a:rPr>
              <a:t>I&amp;C Functions</a:t>
            </a:r>
          </a:p>
          <a:p>
            <a:r>
              <a:rPr lang="en-US" sz="2800" dirty="0" smtClean="0"/>
              <a:t>Control System Architecture</a:t>
            </a:r>
          </a:p>
          <a:p>
            <a:r>
              <a:rPr lang="en-US" sz="2800" dirty="0">
                <a:solidFill>
                  <a:schemeClr val="bg1">
                    <a:lumMod val="75000"/>
                  </a:schemeClr>
                </a:solidFill>
              </a:rPr>
              <a:t>Operation Management</a:t>
            </a:r>
          </a:p>
          <a:p>
            <a:endParaRPr lang="en-US" sz="2800" dirty="0" smtClean="0"/>
          </a:p>
        </p:txBody>
      </p:sp>
      <p:sp>
        <p:nvSpPr>
          <p:cNvPr id="3" name="Title 2"/>
          <p:cNvSpPr>
            <a:spLocks noGrp="1"/>
          </p:cNvSpPr>
          <p:nvPr>
            <p:ph type="title"/>
          </p:nvPr>
        </p:nvSpPr>
        <p:spPr/>
        <p:txBody>
          <a:bodyPr/>
          <a:lstStyle/>
          <a:p>
            <a:r>
              <a:rPr lang="en-US" dirty="0" smtClean="0"/>
              <a:t>Presentation Outline</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22</a:t>
            </a:fld>
            <a:endParaRPr lang="en-IN"/>
          </a:p>
        </p:txBody>
      </p:sp>
    </p:spTree>
    <p:extLst>
      <p:ext uri="{BB962C8B-B14F-4D97-AF65-F5344CB8AC3E}">
        <p14:creationId xmlns:p14="http://schemas.microsoft.com/office/powerpoint/2010/main" val="498449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r>
              <a:rPr lang="en-US" dirty="0" smtClean="0"/>
              <a:t>Control System Architecture</a:t>
            </a:r>
            <a:endParaRPr lang="en-I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p:cNvSpPr>
            <a:spLocks noChangeArrowheads="1"/>
          </p:cNvSpPr>
          <p:nvPr/>
        </p:nvSpPr>
        <p:spPr bwMode="auto">
          <a:xfrm>
            <a:off x="504496" y="21441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2721668914"/>
              </p:ext>
            </p:extLst>
          </p:nvPr>
        </p:nvGraphicFramePr>
        <p:xfrm>
          <a:off x="504496" y="994542"/>
          <a:ext cx="8056180" cy="5150069"/>
        </p:xfrm>
        <a:graphic>
          <a:graphicData uri="http://schemas.openxmlformats.org/presentationml/2006/ole">
            <mc:AlternateContent xmlns:mc="http://schemas.openxmlformats.org/markup-compatibility/2006">
              <mc:Choice xmlns:v="urn:schemas-microsoft-com:vml" Requires="v">
                <p:oleObj spid="_x0000_s5158" name="Visio" r:id="rId4" imgW="14583196" imgH="10394004" progId="Visio.Drawing.11">
                  <p:embed/>
                </p:oleObj>
              </mc:Choice>
              <mc:Fallback>
                <p:oleObj name="Visio" r:id="rId4" imgW="14583196" imgH="10394004"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496" y="994542"/>
                        <a:ext cx="8056180" cy="5150069"/>
                      </a:xfrm>
                      <a:prstGeom prst="rect">
                        <a:avLst/>
                      </a:prstGeom>
                      <a:noFill/>
                    </p:spPr>
                  </p:pic>
                </p:oleObj>
              </mc:Fallback>
            </mc:AlternateContent>
          </a:graphicData>
        </a:graphic>
      </p:graphicFrame>
      <p:sp>
        <p:nvSpPr>
          <p:cNvPr id="8" name="Slide Number Placeholder 7"/>
          <p:cNvSpPr>
            <a:spLocks noGrp="1"/>
          </p:cNvSpPr>
          <p:nvPr>
            <p:ph type="sldNum" sz="quarter" idx="12"/>
          </p:nvPr>
        </p:nvSpPr>
        <p:spPr/>
        <p:txBody>
          <a:bodyPr/>
          <a:lstStyle/>
          <a:p>
            <a:fld id="{B7677152-4DB0-485E-BA19-FC93D46FA6A9}" type="slidenum">
              <a:rPr lang="en-IN" smtClean="0"/>
              <a:t>23</a:t>
            </a:fld>
            <a:endParaRPr lang="en-IN"/>
          </a:p>
        </p:txBody>
      </p:sp>
    </p:spTree>
    <p:extLst>
      <p:ext uri="{BB962C8B-B14F-4D97-AF65-F5344CB8AC3E}">
        <p14:creationId xmlns:p14="http://schemas.microsoft.com/office/powerpoint/2010/main" val="1924002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chemeClr val="bg1">
                    <a:lumMod val="75000"/>
                  </a:schemeClr>
                </a:solidFill>
              </a:rPr>
              <a:t>Design Inputs</a:t>
            </a:r>
          </a:p>
          <a:p>
            <a:r>
              <a:rPr lang="en-US" sz="2800" dirty="0" smtClean="0">
                <a:solidFill>
                  <a:schemeClr val="bg1">
                    <a:lumMod val="75000"/>
                  </a:schemeClr>
                </a:solidFill>
              </a:rPr>
              <a:t>Functional Analysis</a:t>
            </a:r>
            <a:endParaRPr lang="en-US" sz="2500" dirty="0" smtClean="0">
              <a:solidFill>
                <a:schemeClr val="bg1">
                  <a:lumMod val="75000"/>
                </a:schemeClr>
              </a:solidFill>
            </a:endParaRPr>
          </a:p>
          <a:p>
            <a:r>
              <a:rPr lang="en-US" sz="2800" dirty="0" smtClean="0">
                <a:solidFill>
                  <a:schemeClr val="bg1">
                    <a:lumMod val="75000"/>
                  </a:schemeClr>
                </a:solidFill>
              </a:rPr>
              <a:t>I&amp;C Functions</a:t>
            </a:r>
          </a:p>
          <a:p>
            <a:r>
              <a:rPr lang="en-US" sz="2800" dirty="0" smtClean="0">
                <a:solidFill>
                  <a:schemeClr val="bg1">
                    <a:lumMod val="75000"/>
                  </a:schemeClr>
                </a:solidFill>
              </a:rPr>
              <a:t>Control System Architecture</a:t>
            </a:r>
          </a:p>
          <a:p>
            <a:r>
              <a:rPr lang="en-US" sz="2800" dirty="0"/>
              <a:t>Operation Management</a:t>
            </a:r>
          </a:p>
          <a:p>
            <a:endParaRPr lang="en-US" sz="2800" dirty="0" smtClean="0"/>
          </a:p>
        </p:txBody>
      </p:sp>
      <p:sp>
        <p:nvSpPr>
          <p:cNvPr id="3" name="Title 2"/>
          <p:cNvSpPr>
            <a:spLocks noGrp="1"/>
          </p:cNvSpPr>
          <p:nvPr>
            <p:ph type="title"/>
          </p:nvPr>
        </p:nvSpPr>
        <p:spPr/>
        <p:txBody>
          <a:bodyPr/>
          <a:lstStyle/>
          <a:p>
            <a:r>
              <a:rPr lang="en-US" dirty="0" smtClean="0"/>
              <a:t>Presentation Outline</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24</a:t>
            </a:fld>
            <a:endParaRPr lang="en-IN"/>
          </a:p>
        </p:txBody>
      </p:sp>
    </p:spTree>
    <p:extLst>
      <p:ext uri="{BB962C8B-B14F-4D97-AF65-F5344CB8AC3E}">
        <p14:creationId xmlns:p14="http://schemas.microsoft.com/office/powerpoint/2010/main" val="1490496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a:t>Plant Visualization &amp; Execution Control</a:t>
            </a:r>
          </a:p>
          <a:p>
            <a:r>
              <a:rPr lang="en-IN" sz="2000" dirty="0" smtClean="0"/>
              <a:t>Process visualization:</a:t>
            </a:r>
          </a:p>
          <a:p>
            <a:pPr lvl="1"/>
            <a:r>
              <a:rPr lang="en-IN" sz="2000" dirty="0"/>
              <a:t>F</a:t>
            </a:r>
            <a:r>
              <a:rPr lang="en-IN" sz="2000" dirty="0" smtClean="0"/>
              <a:t>low</a:t>
            </a:r>
            <a:r>
              <a:rPr lang="en-IN" sz="2000" dirty="0"/>
              <a:t>, pressure in HRS header to CCWS PHEs, </a:t>
            </a:r>
            <a:endParaRPr lang="en-IN" sz="2000" dirty="0" smtClean="0"/>
          </a:p>
          <a:p>
            <a:pPr lvl="1"/>
            <a:r>
              <a:rPr lang="en-IN" sz="2000" dirty="0"/>
              <a:t>T</a:t>
            </a:r>
            <a:r>
              <a:rPr lang="en-IN" sz="2000" dirty="0" smtClean="0"/>
              <a:t>emperature </a:t>
            </a:r>
            <a:r>
              <a:rPr lang="en-IN" sz="2000" dirty="0"/>
              <a:t>in CCWS loops, </a:t>
            </a:r>
            <a:endParaRPr lang="en-IN" sz="2000" dirty="0" smtClean="0"/>
          </a:p>
          <a:p>
            <a:pPr lvl="1"/>
            <a:r>
              <a:rPr lang="en-IN" sz="2000" dirty="0"/>
              <a:t>P</a:t>
            </a:r>
            <a:r>
              <a:rPr lang="en-IN" sz="2000" dirty="0" smtClean="0"/>
              <a:t>ump </a:t>
            </a:r>
            <a:r>
              <a:rPr lang="en-IN" sz="2000" dirty="0"/>
              <a:t>speed, temperature </a:t>
            </a:r>
          </a:p>
          <a:p>
            <a:pPr lvl="1"/>
            <a:r>
              <a:rPr lang="en-IN" sz="2000" dirty="0" smtClean="0"/>
              <a:t>Flow </a:t>
            </a:r>
            <a:r>
              <a:rPr lang="en-IN" sz="2000" dirty="0"/>
              <a:t>of hot water from hot basin, </a:t>
            </a:r>
            <a:endParaRPr lang="en-IN" sz="2000" dirty="0" smtClean="0"/>
          </a:p>
          <a:p>
            <a:pPr lvl="1"/>
            <a:r>
              <a:rPr lang="en-IN" sz="2000" dirty="0" smtClean="0"/>
              <a:t>water </a:t>
            </a:r>
            <a:r>
              <a:rPr lang="en-IN" sz="2000" dirty="0"/>
              <a:t>level in basins, </a:t>
            </a:r>
            <a:endParaRPr lang="en-IN" sz="2000" dirty="0" smtClean="0"/>
          </a:p>
          <a:p>
            <a:pPr lvl="1"/>
            <a:r>
              <a:rPr lang="en-IN" sz="2000" dirty="0" smtClean="0"/>
              <a:t>cold </a:t>
            </a:r>
            <a:r>
              <a:rPr lang="en-IN" sz="2000" dirty="0"/>
              <a:t>basin temperature, </a:t>
            </a:r>
            <a:endParaRPr lang="en-IN" sz="2000" dirty="0" smtClean="0"/>
          </a:p>
          <a:p>
            <a:pPr lvl="1"/>
            <a:r>
              <a:rPr lang="en-IN" sz="2000" dirty="0" smtClean="0"/>
              <a:t>Make up </a:t>
            </a:r>
            <a:r>
              <a:rPr lang="en-IN" sz="2000" dirty="0"/>
              <a:t>and blow-down flow </a:t>
            </a:r>
            <a:endParaRPr lang="en-IN" sz="2000" dirty="0" smtClean="0"/>
          </a:p>
          <a:p>
            <a:r>
              <a:rPr lang="en-US" sz="2000" dirty="0" smtClean="0"/>
              <a:t>Equipment Status</a:t>
            </a:r>
            <a:endParaRPr lang="en-IN" sz="2000" dirty="0" smtClean="0"/>
          </a:p>
          <a:p>
            <a:pPr lvl="1"/>
            <a:r>
              <a:rPr lang="en-IN" sz="2000" dirty="0"/>
              <a:t>P</a:t>
            </a:r>
            <a:r>
              <a:rPr lang="en-IN" sz="2000" dirty="0" smtClean="0"/>
              <a:t>ump </a:t>
            </a:r>
            <a:r>
              <a:rPr lang="en-IN" sz="2000" dirty="0"/>
              <a:t>and fan running status, </a:t>
            </a:r>
            <a:endParaRPr lang="en-IN" sz="2000" dirty="0" smtClean="0"/>
          </a:p>
          <a:p>
            <a:pPr lvl="1"/>
            <a:r>
              <a:rPr lang="en-IN" sz="2000" dirty="0" smtClean="0"/>
              <a:t>Valve positions</a:t>
            </a:r>
          </a:p>
          <a:p>
            <a:pPr lvl="1"/>
            <a:r>
              <a:rPr lang="en-IN" sz="2000" dirty="0" smtClean="0"/>
              <a:t>Package Unit Status </a:t>
            </a:r>
            <a:r>
              <a:rPr lang="en-IN" sz="2000" dirty="0"/>
              <a:t>etc. </a:t>
            </a:r>
            <a:endParaRPr lang="en-IN" sz="2100" dirty="0"/>
          </a:p>
        </p:txBody>
      </p:sp>
      <p:sp>
        <p:nvSpPr>
          <p:cNvPr id="3" name="Title 2"/>
          <p:cNvSpPr>
            <a:spLocks noGrp="1"/>
          </p:cNvSpPr>
          <p:nvPr>
            <p:ph type="title"/>
          </p:nvPr>
        </p:nvSpPr>
        <p:spPr/>
        <p:txBody>
          <a:bodyPr/>
          <a:lstStyle/>
          <a:p>
            <a:r>
              <a:rPr lang="en-US" dirty="0" smtClean="0"/>
              <a:t>Operation Management </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25</a:t>
            </a:fld>
            <a:endParaRPr lang="en-IN"/>
          </a:p>
        </p:txBody>
      </p:sp>
    </p:spTree>
    <p:extLst>
      <p:ext uri="{BB962C8B-B14F-4D97-AF65-F5344CB8AC3E}">
        <p14:creationId xmlns:p14="http://schemas.microsoft.com/office/powerpoint/2010/main" val="1122727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000" dirty="0" smtClean="0"/>
              <a:t>All Process Variables are shown on </a:t>
            </a:r>
            <a:r>
              <a:rPr lang="en-IN" sz="2000" dirty="0"/>
              <a:t>Human Machine Interface (HMI) in control room. </a:t>
            </a:r>
            <a:endParaRPr lang="en-IN" sz="2000" dirty="0" smtClean="0"/>
          </a:p>
          <a:p>
            <a:pPr marL="257175" lvl="1" indent="-257175">
              <a:buFont typeface="Arial" charset="0"/>
              <a:buChar char="•"/>
            </a:pPr>
            <a:r>
              <a:rPr lang="en-IN" sz="2000" dirty="0" smtClean="0"/>
              <a:t>Alarms provided </a:t>
            </a:r>
            <a:r>
              <a:rPr lang="en-IN" sz="2000" dirty="0"/>
              <a:t>on </a:t>
            </a:r>
            <a:r>
              <a:rPr lang="en-IN" sz="2000" dirty="0" smtClean="0"/>
              <a:t>HMI</a:t>
            </a:r>
          </a:p>
          <a:p>
            <a:pPr lvl="1"/>
            <a:r>
              <a:rPr lang="en-IN" sz="2000" dirty="0"/>
              <a:t>H</a:t>
            </a:r>
            <a:r>
              <a:rPr lang="en-IN" sz="2000" dirty="0" smtClean="0"/>
              <a:t>igh </a:t>
            </a:r>
            <a:r>
              <a:rPr lang="en-IN" sz="2000" dirty="0"/>
              <a:t>&amp; low conditions of process variables, </a:t>
            </a:r>
            <a:endParaRPr lang="en-IN" sz="2000" dirty="0" smtClean="0"/>
          </a:p>
          <a:p>
            <a:pPr lvl="1"/>
            <a:r>
              <a:rPr lang="en-IN" sz="2000" dirty="0"/>
              <a:t>V</a:t>
            </a:r>
            <a:r>
              <a:rPr lang="en-IN" sz="2000" dirty="0" smtClean="0"/>
              <a:t>alve </a:t>
            </a:r>
            <a:r>
              <a:rPr lang="en-IN" sz="2000" dirty="0"/>
              <a:t>stuck, </a:t>
            </a:r>
            <a:endParaRPr lang="en-IN" sz="2000" dirty="0" smtClean="0"/>
          </a:p>
          <a:p>
            <a:pPr lvl="1"/>
            <a:r>
              <a:rPr lang="en-IN" sz="2000" dirty="0"/>
              <a:t>P</a:t>
            </a:r>
            <a:r>
              <a:rPr lang="en-IN" sz="2000" dirty="0" smtClean="0"/>
              <a:t>ump </a:t>
            </a:r>
            <a:r>
              <a:rPr lang="en-IN" sz="2000" dirty="0"/>
              <a:t>and fan trip, </a:t>
            </a:r>
            <a:endParaRPr lang="en-IN" sz="2000" dirty="0" smtClean="0"/>
          </a:p>
          <a:p>
            <a:pPr lvl="1"/>
            <a:r>
              <a:rPr lang="en-IN" sz="2000" dirty="0"/>
              <a:t>C</a:t>
            </a:r>
            <a:r>
              <a:rPr lang="en-IN" sz="2000" dirty="0" smtClean="0"/>
              <a:t>ommand </a:t>
            </a:r>
            <a:r>
              <a:rPr lang="en-IN" sz="2000" dirty="0"/>
              <a:t>discrepancy </a:t>
            </a:r>
            <a:r>
              <a:rPr lang="en-IN" sz="2000" dirty="0" smtClean="0"/>
              <a:t>are</a:t>
            </a:r>
          </a:p>
          <a:p>
            <a:r>
              <a:rPr lang="en-IN" sz="2000" dirty="0" smtClean="0"/>
              <a:t>In </a:t>
            </a:r>
            <a:r>
              <a:rPr lang="en-IN" sz="2000" dirty="0"/>
              <a:t>addition, Auto/Manual selection switch and manual commands are provided for each of the logic to allow operator override. </a:t>
            </a:r>
          </a:p>
          <a:p>
            <a:r>
              <a:rPr lang="en-IN" sz="2000" dirty="0"/>
              <a:t>Facility to operate equipment like pump, fan and valve from the field are provided using a Local Control Panel (LCP). An emergency stop pushbutton is also provided for pumps and fans in the field for occupational safety. </a:t>
            </a:r>
          </a:p>
          <a:p>
            <a:endParaRPr lang="en-IN" sz="2000" dirty="0"/>
          </a:p>
          <a:p>
            <a:endParaRPr lang="en-IN" sz="2000" dirty="0"/>
          </a:p>
        </p:txBody>
      </p:sp>
      <p:sp>
        <p:nvSpPr>
          <p:cNvPr id="3" name="Title 2"/>
          <p:cNvSpPr>
            <a:spLocks noGrp="1"/>
          </p:cNvSpPr>
          <p:nvPr>
            <p:ph type="title"/>
          </p:nvPr>
        </p:nvSpPr>
        <p:spPr/>
        <p:txBody>
          <a:bodyPr/>
          <a:lstStyle/>
          <a:p>
            <a:r>
              <a:rPr lang="en-US" dirty="0"/>
              <a:t>Operation Management </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26</a:t>
            </a:fld>
            <a:endParaRPr lang="en-IN"/>
          </a:p>
        </p:txBody>
      </p:sp>
    </p:spTree>
    <p:extLst>
      <p:ext uri="{BB962C8B-B14F-4D97-AF65-F5344CB8AC3E}">
        <p14:creationId xmlns:p14="http://schemas.microsoft.com/office/powerpoint/2010/main" val="74209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r>
              <a:rPr lang="en-US" dirty="0" smtClean="0"/>
              <a:t>HRS State Machine</a:t>
            </a:r>
            <a:endParaRPr lang="en-I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077" y="785794"/>
            <a:ext cx="484822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7677152-4DB0-485E-BA19-FC93D46FA6A9}" type="slidenum">
              <a:rPr lang="en-IN" smtClean="0"/>
              <a:t>27</a:t>
            </a:fld>
            <a:endParaRPr lang="en-IN"/>
          </a:p>
        </p:txBody>
      </p:sp>
    </p:spTree>
    <p:extLst>
      <p:ext uri="{BB962C8B-B14F-4D97-AF65-F5344CB8AC3E}">
        <p14:creationId xmlns:p14="http://schemas.microsoft.com/office/powerpoint/2010/main" val="4009599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 indent="0">
              <a:buNone/>
            </a:pPr>
            <a:r>
              <a:rPr lang="en-US" sz="2000" u="sng" dirty="0" smtClean="0"/>
              <a:t>Maintenance</a:t>
            </a:r>
            <a:endParaRPr lang="en-IN" sz="2000" u="sng" dirty="0"/>
          </a:p>
          <a:p>
            <a:r>
              <a:rPr lang="en-US" sz="2000" dirty="0"/>
              <a:t>In this state the system is under maintenance and is unable to operate. </a:t>
            </a:r>
            <a:endParaRPr lang="en-US" sz="2000" dirty="0" smtClean="0"/>
          </a:p>
          <a:p>
            <a:r>
              <a:rPr lang="en-US" sz="2000" dirty="0" smtClean="0"/>
              <a:t>All </a:t>
            </a:r>
            <a:r>
              <a:rPr lang="en-US" sz="2000" dirty="0"/>
              <a:t>major maintenance/commissioning activities shall be carried out in this </a:t>
            </a:r>
            <a:r>
              <a:rPr lang="en-US" sz="2000" dirty="0" smtClean="0"/>
              <a:t>state</a:t>
            </a:r>
          </a:p>
          <a:p>
            <a:r>
              <a:rPr lang="en-US" sz="2000" dirty="0" smtClean="0"/>
              <a:t>HRS will be up operable during this state.</a:t>
            </a:r>
            <a:endParaRPr lang="en-IN" sz="2000" dirty="0"/>
          </a:p>
          <a:p>
            <a:pPr marL="0" indent="0">
              <a:buNone/>
            </a:pPr>
            <a:r>
              <a:rPr lang="en-US" sz="2000" u="sng" dirty="0" smtClean="0"/>
              <a:t>System </a:t>
            </a:r>
            <a:r>
              <a:rPr lang="en-US" sz="2000" u="sng" dirty="0"/>
              <a:t>Draining</a:t>
            </a:r>
            <a:endParaRPr lang="en-IN" sz="2000" u="sng" dirty="0"/>
          </a:p>
          <a:p>
            <a:r>
              <a:rPr lang="en-US" sz="2000" dirty="0"/>
              <a:t>During maintenance state, if it is necessary to drain complete system or a part, the system goes to this state. </a:t>
            </a:r>
            <a:endParaRPr lang="en-US" sz="2000" dirty="0" smtClean="0"/>
          </a:p>
          <a:p>
            <a:r>
              <a:rPr lang="en-US" sz="2000" dirty="0" smtClean="0"/>
              <a:t>In </a:t>
            </a:r>
            <a:r>
              <a:rPr lang="en-US" sz="2000" dirty="0"/>
              <a:t>this state, the manual actions like opening of blowdown valve from control room shall be </a:t>
            </a:r>
            <a:r>
              <a:rPr lang="en-US" sz="2000" dirty="0" smtClean="0"/>
              <a:t>allowed.</a:t>
            </a:r>
          </a:p>
          <a:p>
            <a:pPr marL="0" indent="0">
              <a:buNone/>
            </a:pPr>
            <a:r>
              <a:rPr lang="en-US" sz="2000" u="sng" dirty="0" smtClean="0"/>
              <a:t>Basin </a:t>
            </a:r>
            <a:r>
              <a:rPr lang="en-US" sz="2000" u="sng" dirty="0"/>
              <a:t>Filling</a:t>
            </a:r>
            <a:endParaRPr lang="en-IN" sz="2000" u="sng" dirty="0"/>
          </a:p>
          <a:p>
            <a:r>
              <a:rPr lang="en-US" sz="2000" dirty="0"/>
              <a:t>Transition to this state from maintenance state occurs when system need to get ready for start of operation. </a:t>
            </a:r>
            <a:endParaRPr lang="en-US" sz="2000" dirty="0" smtClean="0"/>
          </a:p>
          <a:p>
            <a:r>
              <a:rPr lang="en-US" sz="2000" dirty="0" smtClean="0"/>
              <a:t>In </a:t>
            </a:r>
            <a:r>
              <a:rPr lang="en-US" sz="2000" dirty="0"/>
              <a:t>this state the system is getting filled with water through make up connection. I&amp;C functions like “Basin water volume control” is enabled.</a:t>
            </a:r>
            <a:endParaRPr lang="en-IN" sz="2000" dirty="0"/>
          </a:p>
          <a:p>
            <a:endParaRPr lang="en-IN" sz="2000" dirty="0"/>
          </a:p>
        </p:txBody>
      </p:sp>
      <p:sp>
        <p:nvSpPr>
          <p:cNvPr id="3" name="Title 2"/>
          <p:cNvSpPr>
            <a:spLocks noGrp="1"/>
          </p:cNvSpPr>
          <p:nvPr>
            <p:ph type="title"/>
          </p:nvPr>
        </p:nvSpPr>
        <p:spPr/>
        <p:txBody>
          <a:bodyPr/>
          <a:lstStyle/>
          <a:p>
            <a:r>
              <a:rPr lang="en-US" dirty="0" smtClean="0"/>
              <a:t>HRS Plant Operating States (PSOS)</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28</a:t>
            </a:fld>
            <a:endParaRPr lang="en-IN"/>
          </a:p>
        </p:txBody>
      </p:sp>
    </p:spTree>
    <p:extLst>
      <p:ext uri="{BB962C8B-B14F-4D97-AF65-F5344CB8AC3E}">
        <p14:creationId xmlns:p14="http://schemas.microsoft.com/office/powerpoint/2010/main" val="2307710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 indent="0">
              <a:buNone/>
            </a:pPr>
            <a:r>
              <a:rPr lang="en-US" sz="2000" u="sng" dirty="0"/>
              <a:t>Standby</a:t>
            </a:r>
            <a:endParaRPr lang="en-IN" sz="2000" u="sng" dirty="0"/>
          </a:p>
          <a:p>
            <a:r>
              <a:rPr lang="en-US" sz="2000" dirty="0"/>
              <a:t>Once the system is filled with water it will be in stand by state where it waits for high level command to start. </a:t>
            </a:r>
            <a:endParaRPr lang="en-US" sz="2000" dirty="0" smtClean="0"/>
          </a:p>
          <a:p>
            <a:r>
              <a:rPr lang="en-US" sz="2000" dirty="0" smtClean="0"/>
              <a:t>The </a:t>
            </a:r>
            <a:r>
              <a:rPr lang="en-US" sz="2000" dirty="0"/>
              <a:t>heat load &amp; flow requirement is also set in this state before starting the operation, based on which the number of pumps required to start is calculated</a:t>
            </a:r>
            <a:r>
              <a:rPr lang="en-US" sz="2000" dirty="0" smtClean="0"/>
              <a:t>.</a:t>
            </a:r>
          </a:p>
          <a:p>
            <a:endParaRPr lang="en-IN" sz="2000" dirty="0"/>
          </a:p>
          <a:p>
            <a:pPr marL="0" indent="0">
              <a:buNone/>
            </a:pPr>
            <a:r>
              <a:rPr lang="en-US" sz="2000" u="sng" dirty="0"/>
              <a:t>Startup</a:t>
            </a:r>
            <a:endParaRPr lang="en-IN" sz="2000" u="sng" dirty="0"/>
          </a:p>
          <a:p>
            <a:r>
              <a:rPr lang="en-US" sz="2000" dirty="0"/>
              <a:t>In this state, the system configures valve positions, starts the recirculation pumps one by one after checking the start permissive, enables the “Pump protection” function, assign a pump as standby, in sequence</a:t>
            </a:r>
            <a:r>
              <a:rPr lang="en-US" sz="2000" dirty="0" smtClean="0"/>
              <a:t>.</a:t>
            </a:r>
          </a:p>
          <a:p>
            <a:r>
              <a:rPr lang="en-US" sz="2000" dirty="0" smtClean="0"/>
              <a:t>It </a:t>
            </a:r>
            <a:r>
              <a:rPr lang="en-US" sz="2000" dirty="0"/>
              <a:t>sets the required flow to heat exchangers by enabling “Temperature Control” function. The system then starts the hot water pumps &amp; enables “Hot water flow control” &amp; “Basin Water Volume Control” </a:t>
            </a:r>
            <a:r>
              <a:rPr lang="en-US" sz="2000" dirty="0" smtClean="0"/>
              <a:t>functions.</a:t>
            </a:r>
            <a:endParaRPr lang="en-IN" sz="2000" dirty="0" smtClean="0"/>
          </a:p>
          <a:p>
            <a:endParaRPr lang="en-IN" sz="2000" dirty="0"/>
          </a:p>
        </p:txBody>
      </p:sp>
      <p:sp>
        <p:nvSpPr>
          <p:cNvPr id="3" name="Title 2"/>
          <p:cNvSpPr>
            <a:spLocks noGrp="1"/>
          </p:cNvSpPr>
          <p:nvPr>
            <p:ph type="title"/>
          </p:nvPr>
        </p:nvSpPr>
        <p:spPr/>
        <p:txBody>
          <a:bodyPr/>
          <a:lstStyle/>
          <a:p>
            <a:r>
              <a:rPr lang="en-US" dirty="0"/>
              <a:t>HRS Plant Operating States (PSOS)</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29</a:t>
            </a:fld>
            <a:endParaRPr lang="en-IN"/>
          </a:p>
        </p:txBody>
      </p:sp>
    </p:spTree>
    <p:extLst>
      <p:ext uri="{BB962C8B-B14F-4D97-AF65-F5344CB8AC3E}">
        <p14:creationId xmlns:p14="http://schemas.microsoft.com/office/powerpoint/2010/main" val="2682496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Design Inputs</a:t>
            </a:r>
          </a:p>
          <a:p>
            <a:r>
              <a:rPr lang="en-US" sz="2800" dirty="0" smtClean="0"/>
              <a:t>Functional Analysis</a:t>
            </a:r>
            <a:endParaRPr lang="en-US" sz="2500" dirty="0" smtClean="0"/>
          </a:p>
          <a:p>
            <a:r>
              <a:rPr lang="en-US" sz="2800" dirty="0" smtClean="0"/>
              <a:t>I&amp;C Functions</a:t>
            </a:r>
          </a:p>
          <a:p>
            <a:r>
              <a:rPr lang="en-US" sz="2800" dirty="0" smtClean="0"/>
              <a:t>Control System Architecture</a:t>
            </a:r>
          </a:p>
          <a:p>
            <a:r>
              <a:rPr lang="en-US" sz="2800" dirty="0"/>
              <a:t>Operation Management</a:t>
            </a:r>
          </a:p>
          <a:p>
            <a:endParaRPr lang="en-US" sz="2800" dirty="0" smtClean="0"/>
          </a:p>
        </p:txBody>
      </p:sp>
      <p:sp>
        <p:nvSpPr>
          <p:cNvPr id="3" name="Title 2"/>
          <p:cNvSpPr>
            <a:spLocks noGrp="1"/>
          </p:cNvSpPr>
          <p:nvPr>
            <p:ph type="title"/>
          </p:nvPr>
        </p:nvSpPr>
        <p:spPr/>
        <p:txBody>
          <a:bodyPr/>
          <a:lstStyle/>
          <a:p>
            <a:r>
              <a:rPr lang="en-US" dirty="0" smtClean="0"/>
              <a:t>Presentation Outline</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3</a:t>
            </a:fld>
            <a:endParaRPr lang="en-IN"/>
          </a:p>
        </p:txBody>
      </p:sp>
    </p:spTree>
    <p:extLst>
      <p:ext uri="{BB962C8B-B14F-4D97-AF65-F5344CB8AC3E}">
        <p14:creationId xmlns:p14="http://schemas.microsoft.com/office/powerpoint/2010/main" val="217612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u="sng" dirty="0"/>
              <a:t>Normal Operation</a:t>
            </a:r>
            <a:endParaRPr lang="en-IN" sz="2000" u="sng" dirty="0"/>
          </a:p>
          <a:p>
            <a:r>
              <a:rPr lang="en-US" sz="2000" dirty="0"/>
              <a:t>After startup, the system goes into this state and follows normal operation. Functions like “Pump Start-Stop” may be disabled to avoid undesirable stopping of pumps.</a:t>
            </a:r>
            <a:endParaRPr lang="en-IN" sz="2000" dirty="0"/>
          </a:p>
          <a:p>
            <a:pPr marL="0" indent="0">
              <a:buNone/>
            </a:pPr>
            <a:endParaRPr lang="en-IN" sz="2000" u="sng" dirty="0" smtClean="0"/>
          </a:p>
          <a:p>
            <a:pPr marL="0" indent="0">
              <a:buNone/>
            </a:pPr>
            <a:r>
              <a:rPr lang="en-IN" sz="2000" u="sng" dirty="0" smtClean="0"/>
              <a:t>Partial </a:t>
            </a:r>
            <a:r>
              <a:rPr lang="en-IN" sz="2000" u="sng" dirty="0"/>
              <a:t>Operation</a:t>
            </a:r>
          </a:p>
          <a:p>
            <a:r>
              <a:rPr lang="en-IN" sz="2000" dirty="0"/>
              <a:t>The system will go into this state if a problem has occurred causing the system to be partially available like more than one pumps have failed. In this state the system will be operating with available capacity but will raise request to inhibit next plasma pulse</a:t>
            </a:r>
            <a:r>
              <a:rPr lang="en-IN" sz="2000" dirty="0" smtClean="0"/>
              <a:t>.</a:t>
            </a:r>
          </a:p>
          <a:p>
            <a:endParaRPr lang="en-IN" sz="2000" dirty="0"/>
          </a:p>
          <a:p>
            <a:pPr marL="0" indent="0">
              <a:buNone/>
            </a:pPr>
            <a:r>
              <a:rPr lang="en-IN" sz="2000" u="sng" dirty="0" smtClean="0"/>
              <a:t>Terminate</a:t>
            </a:r>
            <a:endParaRPr lang="en-IN" sz="2000" u="sng" dirty="0"/>
          </a:p>
          <a:p>
            <a:r>
              <a:rPr lang="en-IN" sz="2000" dirty="0"/>
              <a:t>In this state, the system disables functions which were enabled during </a:t>
            </a:r>
            <a:r>
              <a:rPr lang="en-IN" sz="2000" dirty="0" err="1" smtClean="0"/>
              <a:t>Startup</a:t>
            </a:r>
            <a:r>
              <a:rPr lang="en-IN" sz="2000" dirty="0" smtClean="0"/>
              <a:t> </a:t>
            </a:r>
            <a:r>
              <a:rPr lang="en-IN" sz="2000" dirty="0"/>
              <a:t>state in reverse order, stops the pump one by one &amp; closes all the valves. </a:t>
            </a:r>
          </a:p>
        </p:txBody>
      </p:sp>
      <p:sp>
        <p:nvSpPr>
          <p:cNvPr id="3" name="Title 2"/>
          <p:cNvSpPr>
            <a:spLocks noGrp="1"/>
          </p:cNvSpPr>
          <p:nvPr>
            <p:ph type="title"/>
          </p:nvPr>
        </p:nvSpPr>
        <p:spPr/>
        <p:txBody>
          <a:bodyPr/>
          <a:lstStyle/>
          <a:p>
            <a:r>
              <a:rPr lang="en-US" dirty="0"/>
              <a:t>HRS Plant Operating States (PSOS)</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30</a:t>
            </a:fld>
            <a:endParaRPr lang="en-IN"/>
          </a:p>
        </p:txBody>
      </p:sp>
    </p:spTree>
    <p:extLst>
      <p:ext uri="{BB962C8B-B14F-4D97-AF65-F5344CB8AC3E}">
        <p14:creationId xmlns:p14="http://schemas.microsoft.com/office/powerpoint/2010/main" val="2067215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process control of HRS has </a:t>
            </a:r>
            <a:r>
              <a:rPr lang="en-US" sz="2400" dirty="0" smtClean="0"/>
              <a:t>been designed </a:t>
            </a:r>
            <a:r>
              <a:rPr lang="en-US" sz="2400" dirty="0"/>
              <a:t>with careful examination of functional and operational </a:t>
            </a:r>
            <a:r>
              <a:rPr lang="en-US" sz="2400" dirty="0" smtClean="0"/>
              <a:t>requirements </a:t>
            </a:r>
            <a:r>
              <a:rPr lang="en-US" sz="2400" dirty="0"/>
              <a:t>of the system. </a:t>
            </a:r>
            <a:endParaRPr lang="en-US" sz="2400" dirty="0" smtClean="0"/>
          </a:p>
          <a:p>
            <a:r>
              <a:rPr lang="en-US" sz="2400" dirty="0" smtClean="0"/>
              <a:t>The </a:t>
            </a:r>
            <a:r>
              <a:rPr lang="en-US" sz="2400" dirty="0"/>
              <a:t>instrumentation and logics are designed to meet the control &amp; monitoring </a:t>
            </a:r>
            <a:r>
              <a:rPr lang="en-US" sz="2400" dirty="0" smtClean="0"/>
              <a:t>requirements. </a:t>
            </a:r>
          </a:p>
          <a:p>
            <a:r>
              <a:rPr lang="en-US" sz="2400" dirty="0" smtClean="0"/>
              <a:t>The </a:t>
            </a:r>
            <a:r>
              <a:rPr lang="en-US" sz="2400" dirty="0"/>
              <a:t>design of control system &amp; operational aspects will further be detailed during final design phase with all necessary analyses and inputs from equipment manufacturers.</a:t>
            </a:r>
            <a:endParaRPr lang="en-IN" sz="2400" dirty="0"/>
          </a:p>
          <a:p>
            <a:endParaRPr lang="en-IN" sz="2400" dirty="0"/>
          </a:p>
        </p:txBody>
      </p:sp>
      <p:sp>
        <p:nvSpPr>
          <p:cNvPr id="3" name="Title 2"/>
          <p:cNvSpPr>
            <a:spLocks noGrp="1"/>
          </p:cNvSpPr>
          <p:nvPr>
            <p:ph type="title"/>
          </p:nvPr>
        </p:nvSpPr>
        <p:spPr/>
        <p:txBody>
          <a:bodyPr/>
          <a:lstStyle/>
          <a:p>
            <a:r>
              <a:rPr lang="en-US" dirty="0" smtClean="0"/>
              <a:t>Summary</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31</a:t>
            </a:fld>
            <a:endParaRPr lang="en-IN"/>
          </a:p>
        </p:txBody>
      </p:sp>
    </p:spTree>
    <p:extLst>
      <p:ext uri="{BB962C8B-B14F-4D97-AF65-F5344CB8AC3E}">
        <p14:creationId xmlns:p14="http://schemas.microsoft.com/office/powerpoint/2010/main" val="1493231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a:xfrm>
            <a:off x="1216567" y="2545553"/>
            <a:ext cx="6769320" cy="642942"/>
          </a:xfrm>
        </p:spPr>
        <p:txBody>
          <a:bodyPr/>
          <a:lstStyle/>
          <a:p>
            <a:r>
              <a:rPr lang="en-US" sz="2800" i="1" dirty="0" smtClean="0"/>
              <a:t>Thank </a:t>
            </a:r>
            <a:r>
              <a:rPr lang="en-US" sz="2800" i="1" dirty="0" smtClean="0"/>
              <a:t>You for Your </a:t>
            </a:r>
            <a:r>
              <a:rPr lang="en-US" sz="2800" i="1" dirty="0"/>
              <a:t>A</a:t>
            </a:r>
            <a:r>
              <a:rPr lang="en-US" sz="2800" i="1" dirty="0" smtClean="0"/>
              <a:t>ttention…</a:t>
            </a:r>
            <a:endParaRPr lang="en-IN" sz="2800" i="1" dirty="0"/>
          </a:p>
        </p:txBody>
      </p:sp>
      <p:sp>
        <p:nvSpPr>
          <p:cNvPr id="5" name="Slide Number Placeholder 4"/>
          <p:cNvSpPr>
            <a:spLocks noGrp="1"/>
          </p:cNvSpPr>
          <p:nvPr>
            <p:ph type="sldNum" sz="quarter" idx="12"/>
          </p:nvPr>
        </p:nvSpPr>
        <p:spPr/>
        <p:txBody>
          <a:bodyPr/>
          <a:lstStyle/>
          <a:p>
            <a:fld id="{B7677152-4DB0-485E-BA19-FC93D46FA6A9}" type="slidenum">
              <a:rPr lang="en-IN" smtClean="0"/>
              <a:t>32</a:t>
            </a:fld>
            <a:endParaRPr lang="en-IN"/>
          </a:p>
        </p:txBody>
      </p:sp>
    </p:spTree>
    <p:extLst>
      <p:ext uri="{BB962C8B-B14F-4D97-AF65-F5344CB8AC3E}">
        <p14:creationId xmlns:p14="http://schemas.microsoft.com/office/powerpoint/2010/main" val="93008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Design Inputs</a:t>
            </a:r>
          </a:p>
          <a:p>
            <a:r>
              <a:rPr lang="en-US" sz="2800" dirty="0" smtClean="0">
                <a:solidFill>
                  <a:schemeClr val="bg1">
                    <a:lumMod val="75000"/>
                  </a:schemeClr>
                </a:solidFill>
              </a:rPr>
              <a:t>Functional Analysis</a:t>
            </a:r>
            <a:endParaRPr lang="en-US" sz="2500" dirty="0" smtClean="0">
              <a:solidFill>
                <a:schemeClr val="bg1">
                  <a:lumMod val="75000"/>
                </a:schemeClr>
              </a:solidFill>
            </a:endParaRPr>
          </a:p>
          <a:p>
            <a:r>
              <a:rPr lang="en-US" sz="2800" dirty="0" smtClean="0">
                <a:solidFill>
                  <a:schemeClr val="bg1">
                    <a:lumMod val="75000"/>
                  </a:schemeClr>
                </a:solidFill>
              </a:rPr>
              <a:t>I&amp;C Functions</a:t>
            </a:r>
          </a:p>
          <a:p>
            <a:r>
              <a:rPr lang="en-US" sz="2800" dirty="0" smtClean="0">
                <a:solidFill>
                  <a:schemeClr val="bg1">
                    <a:lumMod val="75000"/>
                  </a:schemeClr>
                </a:solidFill>
              </a:rPr>
              <a:t>Control System Architecture</a:t>
            </a:r>
          </a:p>
          <a:p>
            <a:r>
              <a:rPr lang="en-US" sz="2800" dirty="0">
                <a:solidFill>
                  <a:schemeClr val="bg1">
                    <a:lumMod val="75000"/>
                  </a:schemeClr>
                </a:solidFill>
              </a:rPr>
              <a:t>Operation Management</a:t>
            </a:r>
          </a:p>
          <a:p>
            <a:endParaRPr lang="en-US" sz="2800" dirty="0" smtClean="0"/>
          </a:p>
        </p:txBody>
      </p:sp>
      <p:sp>
        <p:nvSpPr>
          <p:cNvPr id="3" name="Title 2"/>
          <p:cNvSpPr>
            <a:spLocks noGrp="1"/>
          </p:cNvSpPr>
          <p:nvPr>
            <p:ph type="title"/>
          </p:nvPr>
        </p:nvSpPr>
        <p:spPr/>
        <p:txBody>
          <a:bodyPr/>
          <a:lstStyle/>
          <a:p>
            <a:r>
              <a:rPr lang="en-US" dirty="0" smtClean="0"/>
              <a:t>Presentation Outline</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4</a:t>
            </a:fld>
            <a:endParaRPr lang="en-IN"/>
          </a:p>
        </p:txBody>
      </p:sp>
    </p:spTree>
    <p:extLst>
      <p:ext uri="{BB962C8B-B14F-4D97-AF65-F5344CB8AC3E}">
        <p14:creationId xmlns:p14="http://schemas.microsoft.com/office/powerpoint/2010/main" val="3552502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Inputs</a:t>
            </a:r>
            <a:endParaRPr lang="en-IN" dirty="0"/>
          </a:p>
        </p:txBody>
      </p:sp>
      <p:graphicFrame>
        <p:nvGraphicFramePr>
          <p:cNvPr id="42" name="Content Placeholder 41"/>
          <p:cNvGraphicFramePr>
            <a:graphicFrameLocks noGrp="1"/>
          </p:cNvGraphicFramePr>
          <p:nvPr>
            <p:ph idx="1"/>
            <p:extLst>
              <p:ext uri="{D42A27DB-BD31-4B8C-83A1-F6EECF244321}">
                <p14:modId xmlns:p14="http://schemas.microsoft.com/office/powerpoint/2010/main" val="1979771955"/>
              </p:ext>
            </p:extLst>
          </p:nvPr>
        </p:nvGraphicFramePr>
        <p:xfrm>
          <a:off x="214313" y="928688"/>
          <a:ext cx="8715375" cy="535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7677152-4DB0-485E-BA19-FC93D46FA6A9}" type="slidenum">
              <a:rPr lang="en-IN" smtClean="0"/>
              <a:t>5</a:t>
            </a:fld>
            <a:endParaRPr lang="en-IN"/>
          </a:p>
        </p:txBody>
      </p:sp>
    </p:spTree>
    <p:extLst>
      <p:ext uri="{BB962C8B-B14F-4D97-AF65-F5344CB8AC3E}">
        <p14:creationId xmlns:p14="http://schemas.microsoft.com/office/powerpoint/2010/main" val="3431981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chemeClr val="bg1">
                    <a:lumMod val="75000"/>
                  </a:schemeClr>
                </a:solidFill>
              </a:rPr>
              <a:t>Design Inputs</a:t>
            </a:r>
          </a:p>
          <a:p>
            <a:r>
              <a:rPr lang="en-US" sz="2800" dirty="0" smtClean="0"/>
              <a:t>Functional Analysis</a:t>
            </a:r>
            <a:endParaRPr lang="en-US" sz="2500" dirty="0" smtClean="0"/>
          </a:p>
          <a:p>
            <a:r>
              <a:rPr lang="en-US" sz="2800" dirty="0" smtClean="0">
                <a:solidFill>
                  <a:schemeClr val="bg1">
                    <a:lumMod val="75000"/>
                  </a:schemeClr>
                </a:solidFill>
              </a:rPr>
              <a:t>I&amp;C Functions</a:t>
            </a:r>
          </a:p>
          <a:p>
            <a:r>
              <a:rPr lang="en-US" sz="2800" dirty="0" smtClean="0">
                <a:solidFill>
                  <a:schemeClr val="bg1">
                    <a:lumMod val="75000"/>
                  </a:schemeClr>
                </a:solidFill>
              </a:rPr>
              <a:t>Control System Architecture</a:t>
            </a:r>
          </a:p>
          <a:p>
            <a:r>
              <a:rPr lang="en-US" sz="2800" dirty="0">
                <a:solidFill>
                  <a:schemeClr val="bg1">
                    <a:lumMod val="75000"/>
                  </a:schemeClr>
                </a:solidFill>
              </a:rPr>
              <a:t>Operation Management</a:t>
            </a:r>
          </a:p>
          <a:p>
            <a:endParaRPr lang="en-US" sz="2800" dirty="0" smtClean="0"/>
          </a:p>
        </p:txBody>
      </p:sp>
      <p:sp>
        <p:nvSpPr>
          <p:cNvPr id="3" name="Title 2"/>
          <p:cNvSpPr>
            <a:spLocks noGrp="1"/>
          </p:cNvSpPr>
          <p:nvPr>
            <p:ph type="title"/>
          </p:nvPr>
        </p:nvSpPr>
        <p:spPr/>
        <p:txBody>
          <a:bodyPr/>
          <a:lstStyle/>
          <a:p>
            <a:r>
              <a:rPr lang="en-US" dirty="0" smtClean="0"/>
              <a:t>Presentation Outline</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6</a:t>
            </a:fld>
            <a:endParaRPr lang="en-IN"/>
          </a:p>
        </p:txBody>
      </p:sp>
    </p:spTree>
    <p:extLst>
      <p:ext uri="{BB962C8B-B14F-4D97-AF65-F5344CB8AC3E}">
        <p14:creationId xmlns:p14="http://schemas.microsoft.com/office/powerpoint/2010/main" val="369388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dirty="0" smtClean="0"/>
              <a:t>Functional Analysis </a:t>
            </a:r>
          </a:p>
          <a:p>
            <a:pPr lvl="1"/>
            <a:r>
              <a:rPr lang="en-IN" sz="2100" dirty="0" smtClean="0"/>
              <a:t>Structured top-down approach </a:t>
            </a:r>
          </a:p>
          <a:p>
            <a:pPr lvl="1"/>
            <a:r>
              <a:rPr lang="en-IN" sz="2100" dirty="0" smtClean="0"/>
              <a:t>System Requirements converted to the Basic functions </a:t>
            </a:r>
          </a:p>
          <a:p>
            <a:pPr lvl="1"/>
            <a:r>
              <a:rPr lang="en-IN" sz="2100" dirty="0" smtClean="0"/>
              <a:t>Basic Functions are broken down to micro functions </a:t>
            </a:r>
          </a:p>
          <a:p>
            <a:pPr lvl="1"/>
            <a:r>
              <a:rPr lang="en-IN" sz="2100" dirty="0" smtClean="0"/>
              <a:t>Define Components &amp; Utility to fulfil the requirements.</a:t>
            </a:r>
          </a:p>
          <a:p>
            <a:r>
              <a:rPr lang="en-US" sz="2400" dirty="0" smtClean="0"/>
              <a:t>Micro functions are also analyzed to identify its control &amp; monitoring requirements (termed as I&amp;C functions). </a:t>
            </a:r>
          </a:p>
          <a:p>
            <a:r>
              <a:rPr lang="en-US" sz="2400" dirty="0" smtClean="0"/>
              <a:t>The I&amp;C functions are built considering</a:t>
            </a:r>
          </a:p>
          <a:p>
            <a:pPr lvl="1"/>
            <a:r>
              <a:rPr lang="en-US" sz="2100" dirty="0" smtClean="0"/>
              <a:t>Process Control logics</a:t>
            </a:r>
          </a:p>
          <a:p>
            <a:pPr lvl="1"/>
            <a:r>
              <a:rPr lang="en-US" sz="2100" dirty="0" smtClean="0"/>
              <a:t>Equipment Protection Logics</a:t>
            </a:r>
          </a:p>
          <a:p>
            <a:pPr lvl="1"/>
            <a:r>
              <a:rPr lang="en-US" sz="2100" dirty="0" smtClean="0"/>
              <a:t>Operating sequence</a:t>
            </a:r>
          </a:p>
          <a:p>
            <a:pPr lvl="1"/>
            <a:endParaRPr lang="en-US" sz="21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endParaRPr lang="en-IN" sz="2400" dirty="0"/>
          </a:p>
        </p:txBody>
      </p:sp>
      <p:sp>
        <p:nvSpPr>
          <p:cNvPr id="3" name="Title 2"/>
          <p:cNvSpPr>
            <a:spLocks noGrp="1"/>
          </p:cNvSpPr>
          <p:nvPr>
            <p:ph type="title"/>
          </p:nvPr>
        </p:nvSpPr>
        <p:spPr/>
        <p:txBody>
          <a:bodyPr/>
          <a:lstStyle/>
          <a:p>
            <a:r>
              <a:rPr lang="en-US" dirty="0" smtClean="0"/>
              <a:t>Functional Analysis</a:t>
            </a:r>
            <a:endParaRPr lang="en-I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Slide Number Placeholder 4"/>
          <p:cNvSpPr>
            <a:spLocks noGrp="1"/>
          </p:cNvSpPr>
          <p:nvPr>
            <p:ph type="sldNum" sz="quarter" idx="12"/>
          </p:nvPr>
        </p:nvSpPr>
        <p:spPr/>
        <p:txBody>
          <a:bodyPr/>
          <a:lstStyle/>
          <a:p>
            <a:fld id="{B7677152-4DB0-485E-BA19-FC93D46FA6A9}" type="slidenum">
              <a:rPr lang="en-IN" smtClean="0"/>
              <a:t>7</a:t>
            </a:fld>
            <a:endParaRPr lang="en-IN"/>
          </a:p>
        </p:txBody>
      </p:sp>
      <p:sp>
        <p:nvSpPr>
          <p:cNvPr id="6" name="Rectangle 5"/>
          <p:cNvSpPr/>
          <p:nvPr/>
        </p:nvSpPr>
        <p:spPr>
          <a:xfrm>
            <a:off x="456088" y="5624368"/>
            <a:ext cx="8473631" cy="662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I&amp;C functions forms modular bricks which can be enabled/disabled in sequence using a state machine to preform during prevailing operating </a:t>
            </a:r>
            <a:r>
              <a:rPr lang="en-US" sz="2000" dirty="0" smtClean="0"/>
              <a:t>scenario</a:t>
            </a:r>
            <a:endParaRPr lang="en-US" sz="2000" dirty="0"/>
          </a:p>
        </p:txBody>
      </p:sp>
    </p:spTree>
    <p:extLst>
      <p:ext uri="{BB962C8B-B14F-4D97-AF65-F5344CB8AC3E}">
        <p14:creationId xmlns:p14="http://schemas.microsoft.com/office/powerpoint/2010/main" val="2771771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HRS Functional Breakdown</a:t>
            </a:r>
            <a:endParaRPr lang="en-IN"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680224656"/>
              </p:ext>
            </p:extLst>
          </p:nvPr>
        </p:nvGraphicFramePr>
        <p:xfrm>
          <a:off x="851694" y="2065337"/>
          <a:ext cx="7440613" cy="3084513"/>
        </p:xfrm>
        <a:graphic>
          <a:graphicData uri="http://schemas.openxmlformats.org/presentationml/2006/ole">
            <mc:AlternateContent xmlns:mc="http://schemas.openxmlformats.org/markup-compatibility/2006">
              <mc:Choice xmlns:v="urn:schemas-microsoft-com:vml" Requires="v">
                <p:oleObj spid="_x0000_s3118" name="Visio" r:id="rId3" imgW="7440357" imgH="3084479" progId="Visio.Drawing.11">
                  <p:embed/>
                </p:oleObj>
              </mc:Choice>
              <mc:Fallback>
                <p:oleObj name="Visio" r:id="rId3" imgW="7440357" imgH="308447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694" y="2065337"/>
                        <a:ext cx="7440613" cy="3084513"/>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B7677152-4DB0-485E-BA19-FC93D46FA6A9}" type="slidenum">
              <a:rPr lang="en-IN" smtClean="0"/>
              <a:t>8</a:t>
            </a:fld>
            <a:endParaRPr lang="en-IN"/>
          </a:p>
        </p:txBody>
      </p:sp>
      <p:sp>
        <p:nvSpPr>
          <p:cNvPr id="5" name="TextBox 4"/>
          <p:cNvSpPr txBox="1"/>
          <p:nvPr/>
        </p:nvSpPr>
        <p:spPr>
          <a:xfrm>
            <a:off x="488731" y="5149850"/>
            <a:ext cx="8103476" cy="369332"/>
          </a:xfrm>
          <a:prstGeom prst="rect">
            <a:avLst/>
          </a:prstGeom>
          <a:noFill/>
        </p:spPr>
        <p:txBody>
          <a:bodyPr wrap="square" rtlCol="0">
            <a:spAutoFit/>
          </a:bodyPr>
          <a:lstStyle/>
          <a:p>
            <a:r>
              <a:rPr lang="en-US" dirty="0" smtClean="0"/>
              <a:t>Functions like Water Chemistry Control &amp; </a:t>
            </a:r>
            <a:endParaRPr lang="en-IN" dirty="0"/>
          </a:p>
        </p:txBody>
      </p:sp>
    </p:spTree>
    <p:extLst>
      <p:ext uri="{BB962C8B-B14F-4D97-AF65-F5344CB8AC3E}">
        <p14:creationId xmlns:p14="http://schemas.microsoft.com/office/powerpoint/2010/main" val="3001488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a:t>
            </a:r>
            <a:r>
              <a:rPr lang="en-US" sz="2400" dirty="0" smtClean="0"/>
              <a:t>he HRS pumps circulating </a:t>
            </a:r>
            <a:r>
              <a:rPr lang="en-US" sz="2400" dirty="0"/>
              <a:t>water through CCWS – 1 </a:t>
            </a:r>
            <a:r>
              <a:rPr lang="en-US" sz="2400" dirty="0" smtClean="0"/>
              <a:t>PHEs, </a:t>
            </a:r>
            <a:r>
              <a:rPr lang="en-US" sz="2400" dirty="0"/>
              <a:t>are equipped with </a:t>
            </a:r>
            <a:r>
              <a:rPr lang="en-US" sz="2400" u="sng" dirty="0"/>
              <a:t>Variable Frequency Drive (VFD)</a:t>
            </a:r>
            <a:r>
              <a:rPr lang="en-US" sz="2400" dirty="0"/>
              <a:t> </a:t>
            </a:r>
            <a:endParaRPr lang="en-US" sz="2400" dirty="0" smtClean="0"/>
          </a:p>
          <a:p>
            <a:r>
              <a:rPr lang="en-US" sz="2400" dirty="0" smtClean="0"/>
              <a:t>The </a:t>
            </a:r>
            <a:r>
              <a:rPr lang="en-US" sz="2400" dirty="0"/>
              <a:t>speed of each of these pumps is modulated according to the heat load of CCWS – 1 to </a:t>
            </a:r>
            <a:r>
              <a:rPr lang="en-US" sz="2400" dirty="0" smtClean="0"/>
              <a:t>keep its </a:t>
            </a:r>
            <a:r>
              <a:rPr lang="en-US" sz="2400" dirty="0"/>
              <a:t>supply water temperature close to 31 °C. </a:t>
            </a:r>
            <a:endParaRPr lang="en-US" sz="2400" dirty="0" smtClean="0"/>
          </a:p>
          <a:p>
            <a:r>
              <a:rPr lang="en-US" sz="2400" dirty="0" smtClean="0"/>
              <a:t>In </a:t>
            </a:r>
            <a:r>
              <a:rPr lang="en-US" sz="2400" dirty="0"/>
              <a:t>other words, during the burn </a:t>
            </a:r>
            <a:r>
              <a:rPr lang="en-US" sz="2400" dirty="0" smtClean="0"/>
              <a:t>time, </a:t>
            </a:r>
            <a:r>
              <a:rPr lang="en-US" sz="2400" dirty="0"/>
              <a:t>pumps deliver rated flow while during dwell flow is reduced. </a:t>
            </a:r>
            <a:endParaRPr lang="en-US" sz="2400" dirty="0" smtClean="0"/>
          </a:p>
          <a:p>
            <a:r>
              <a:rPr lang="en-US" sz="2400" dirty="0"/>
              <a:t>As the heat load is relatively constant in CCWS – 2 throughout the plasma cycle, a </a:t>
            </a:r>
            <a:r>
              <a:rPr lang="en-US" sz="2400" u="sng" dirty="0" smtClean="0"/>
              <a:t>Flow </a:t>
            </a:r>
            <a:r>
              <a:rPr lang="en-US" sz="2400" u="sng" dirty="0"/>
              <a:t>C</a:t>
            </a:r>
            <a:r>
              <a:rPr lang="en-US" sz="2400" u="sng" dirty="0" smtClean="0"/>
              <a:t>ontrol </a:t>
            </a:r>
            <a:r>
              <a:rPr lang="en-US" sz="2400" u="sng" dirty="0"/>
              <a:t>V</a:t>
            </a:r>
            <a:r>
              <a:rPr lang="en-US" sz="2400" u="sng" dirty="0" smtClean="0"/>
              <a:t>alve (FCV) </a:t>
            </a:r>
            <a:r>
              <a:rPr lang="en-US" sz="2400" dirty="0" smtClean="0"/>
              <a:t>is </a:t>
            </a:r>
            <a:r>
              <a:rPr lang="en-US" sz="2400" dirty="0"/>
              <a:t>used on HRS header to control the flow through PHEs. </a:t>
            </a:r>
            <a:endParaRPr lang="en-US" sz="2400" dirty="0" smtClean="0"/>
          </a:p>
          <a:p>
            <a:r>
              <a:rPr lang="en-US" sz="2400" dirty="0" smtClean="0"/>
              <a:t>The </a:t>
            </a:r>
            <a:r>
              <a:rPr lang="en-US" sz="2400" dirty="0"/>
              <a:t>valve regulates the flow as per </a:t>
            </a:r>
            <a:r>
              <a:rPr lang="en-US" sz="2400" dirty="0" smtClean="0"/>
              <a:t>the temperature variation on supply header of CCWS – 2 loops.</a:t>
            </a:r>
            <a:endParaRPr lang="en-IN" sz="2400" dirty="0"/>
          </a:p>
          <a:p>
            <a:endParaRPr lang="en-IN" sz="2200" dirty="0"/>
          </a:p>
        </p:txBody>
      </p:sp>
      <p:sp>
        <p:nvSpPr>
          <p:cNvPr id="3" name="Title 2"/>
          <p:cNvSpPr>
            <a:spLocks noGrp="1"/>
          </p:cNvSpPr>
          <p:nvPr>
            <p:ph type="title"/>
          </p:nvPr>
        </p:nvSpPr>
        <p:spPr/>
        <p:txBody>
          <a:bodyPr/>
          <a:lstStyle/>
          <a:p>
            <a:r>
              <a:rPr lang="en-US" dirty="0" smtClean="0"/>
              <a:t>Heat Removal</a:t>
            </a:r>
            <a:endParaRPr lang="en-IN" dirty="0"/>
          </a:p>
        </p:txBody>
      </p:sp>
      <p:sp>
        <p:nvSpPr>
          <p:cNvPr id="4" name="Slide Number Placeholder 3"/>
          <p:cNvSpPr>
            <a:spLocks noGrp="1"/>
          </p:cNvSpPr>
          <p:nvPr>
            <p:ph type="sldNum" sz="quarter" idx="12"/>
          </p:nvPr>
        </p:nvSpPr>
        <p:spPr/>
        <p:txBody>
          <a:bodyPr/>
          <a:lstStyle/>
          <a:p>
            <a:fld id="{B7677152-4DB0-485E-BA19-FC93D46FA6A9}" type="slidenum">
              <a:rPr lang="en-IN" smtClean="0"/>
              <a:t>9</a:t>
            </a:fld>
            <a:endParaRPr lang="en-IN"/>
          </a:p>
        </p:txBody>
      </p:sp>
    </p:spTree>
    <p:extLst>
      <p:ext uri="{BB962C8B-B14F-4D97-AF65-F5344CB8AC3E}">
        <p14:creationId xmlns:p14="http://schemas.microsoft.com/office/powerpoint/2010/main" val="1622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ITER-India presentation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RIO Allocation</Template>
  <TotalTime>6238</TotalTime>
  <Words>2699</Words>
  <Application>Microsoft Office PowerPoint</Application>
  <PresentationFormat>On-screen Show (4:3)</PresentationFormat>
  <Paragraphs>265</Paragraphs>
  <Slides>32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Calibri</vt:lpstr>
      <vt:lpstr>Times New Roman</vt:lpstr>
      <vt:lpstr>ITER-India presentation template-2</vt:lpstr>
      <vt:lpstr>Visio</vt:lpstr>
      <vt:lpstr>Process Control Design of ITER Heat Rejection System</vt:lpstr>
      <vt:lpstr>HRS Overview</vt:lpstr>
      <vt:lpstr>Presentation Outline</vt:lpstr>
      <vt:lpstr>Presentation Outline</vt:lpstr>
      <vt:lpstr>Design Inputs</vt:lpstr>
      <vt:lpstr>Presentation Outline</vt:lpstr>
      <vt:lpstr>Functional Analysis</vt:lpstr>
      <vt:lpstr>HRS Functional Breakdown</vt:lpstr>
      <vt:lpstr>Heat Removal</vt:lpstr>
      <vt:lpstr>Heat Rejection</vt:lpstr>
      <vt:lpstr>Heat Rejection</vt:lpstr>
      <vt:lpstr>Volume Control</vt:lpstr>
      <vt:lpstr>Functional Analysis Diagram </vt:lpstr>
      <vt:lpstr>Presentation Outline</vt:lpstr>
      <vt:lpstr>I&amp;C Functions for Heat Removal</vt:lpstr>
      <vt:lpstr>I&amp;C Function for Heat Removal</vt:lpstr>
      <vt:lpstr>I&amp;C Functions for Heat Removal</vt:lpstr>
      <vt:lpstr>I&amp;C Functions for Heat Removal</vt:lpstr>
      <vt:lpstr>I&amp;C Functions for Heat Rejection</vt:lpstr>
      <vt:lpstr>I&amp;C Functions for Volume Control</vt:lpstr>
      <vt:lpstr>Auxiliary I&amp;C Functions</vt:lpstr>
      <vt:lpstr>Presentation Outline</vt:lpstr>
      <vt:lpstr>Control System Architecture</vt:lpstr>
      <vt:lpstr>Presentation Outline</vt:lpstr>
      <vt:lpstr>Operation Management </vt:lpstr>
      <vt:lpstr>Operation Management </vt:lpstr>
      <vt:lpstr>HRS State Machine</vt:lpstr>
      <vt:lpstr>HRS Plant Operating States (PSOS)</vt:lpstr>
      <vt:lpstr>HRS Plant Operating States (PSOS)</vt:lpstr>
      <vt:lpstr>HRS Plant Operating States (PSOS)</vt:lpstr>
      <vt:lpstr>Summary</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Control Design of ITER Heat Rejection System</dc:title>
  <dc:creator>Hiren</dc:creator>
  <cp:lastModifiedBy>Hiren</cp:lastModifiedBy>
  <cp:revision>56</cp:revision>
  <dcterms:created xsi:type="dcterms:W3CDTF">2015-04-13T03:58:45Z</dcterms:created>
  <dcterms:modified xsi:type="dcterms:W3CDTF">2015-04-20T15:57:39Z</dcterms:modified>
</cp:coreProperties>
</file>